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0_C9CB8537.xml" ContentType="application/vnd.ms-powerpoint.comments+xml"/>
  <Override PartName="/ppt/comments/modernComment_103_30D477A0.xml" ContentType="application/vnd.ms-powerpoint.comments+xml"/>
  <Override PartName="/ppt/comments/modernComment_104_476DB5D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5_921AA028.xml" ContentType="application/vnd.ms-powerpoint.comments+xml"/>
  <Override PartName="/ppt/comments/modernComment_107_7E18EA53.xml" ContentType="application/vnd.ms-powerpoint.comments+xml"/>
  <Override PartName="/ppt/comments/modernComment_109_BE3BA6D8.xml" ContentType="application/vnd.ms-powerpoint.comments+xml"/>
  <Override PartName="/ppt/comments/modernComment_10A_24DE089B.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C_56596830.xml" ContentType="application/vnd.ms-powerpoint.comments+xml"/>
  <Override PartName="/ppt/comments/modernComment_10D_D450A23F.xml" ContentType="application/vnd.ms-powerpoint.comments+xml"/>
  <Override PartName="/ppt/comments/modernComment_112_C971FA1C.xml" ContentType="application/vnd.ms-powerpoint.comments+xml"/>
  <Override PartName="/ppt/comments/modernComment_113_5D505B25.xml" ContentType="application/vnd.ms-powerpoint.comments+xml"/>
  <Override PartName="/ppt/comments/modernComment_116_B78A7876.xml" ContentType="application/vnd.ms-powerpoint.comments+xml"/>
  <Override PartName="/ppt/comments/modernComment_118_50007CF7.xml" ContentType="application/vnd.ms-powerpoint.comments+xml"/>
  <Override PartName="/ppt/comments/modernComment_117_5171D595.xml" ContentType="application/vnd.ms-powerpoint.comments+xml"/>
  <Override PartName="/ppt/comments/modernComment_11B_33D751AE.xml" ContentType="application/vnd.ms-powerpoint.comments+xml"/>
  <Override PartName="/ppt/comments/modernComment_11A_EC13402.xml" ContentType="application/vnd.ms-powerpoint.comments+xml"/>
  <Override PartName="/ppt/comments/modernComment_115_AC73F91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9" r:id="rId4"/>
    <p:sldId id="260" r:id="rId5"/>
    <p:sldId id="261" r:id="rId6"/>
    <p:sldId id="262" r:id="rId7"/>
    <p:sldId id="263" r:id="rId8"/>
    <p:sldId id="264" r:id="rId9"/>
    <p:sldId id="265" r:id="rId10"/>
    <p:sldId id="266" r:id="rId11"/>
    <p:sldId id="257" r:id="rId12"/>
    <p:sldId id="258" r:id="rId13"/>
    <p:sldId id="267" r:id="rId14"/>
    <p:sldId id="268" r:id="rId15"/>
    <p:sldId id="269" r:id="rId16"/>
    <p:sldId id="270" r:id="rId17"/>
    <p:sldId id="271" r:id="rId18"/>
    <p:sldId id="274" r:id="rId19"/>
    <p:sldId id="275" r:id="rId20"/>
    <p:sldId id="278" r:id="rId21"/>
    <p:sldId id="280" r:id="rId22"/>
    <p:sldId id="273" r:id="rId23"/>
    <p:sldId id="279" r:id="rId24"/>
    <p:sldId id="283" r:id="rId25"/>
    <p:sldId id="281" r:id="rId26"/>
    <p:sldId id="282" r:id="rId27"/>
    <p:sldId id="277" r:id="rId28"/>
    <p:sldId id="284" r:id="rId29"/>
    <p:sldId id="285" r:id="rId30"/>
    <p:sldId id="286" r:id="rId31"/>
    <p:sldId id="287" r:id="rId32"/>
    <p:sldId id="288"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6B3B4D-D05E-97E5-F781-34AC3674873C}" name="Sara-Daria Băciuţ" initials="SDB" userId="S::sara.baciut@student.upt.ro::aa5fdd8a-8773-4224-aa77-4faf31e415a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7" d="100"/>
          <a:sy n="87"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modernComment_103_30D477A0.xml><?xml version="1.0" encoding="utf-8"?>
<p188:cmLst xmlns:a="http://schemas.openxmlformats.org/drawingml/2006/main" xmlns:r="http://schemas.openxmlformats.org/officeDocument/2006/relationships" xmlns:p188="http://schemas.microsoft.com/office/powerpoint/2018/8/main">
  <p188:cm id="{A16F7D39-2494-49DE-A3E5-31A7753031F6}" authorId="{D76B3B4D-D05E-97E5-F781-34AC3674873C}" created="2023-08-27T16:17:58.312">
    <pc:sldMkLst xmlns:pc="http://schemas.microsoft.com/office/powerpoint/2013/main/command">
      <pc:docMk/>
      <pc:sldMk cId="819230624" sldId="259"/>
    </pc:sldMkLst>
    <p188:txBody>
      <a:bodyPr/>
      <a:lstStyle/>
      <a:p>
        <a:r>
          <a:rPr lang="en-US"/>
          <a:t>Cuvantul money poate sugera ca prima aparitie a cuv bank e legata de domeniul financiar, la fel cu river sugereaza ca este vorba de malul raului. Intelesul fiecarui cuvant e privit ca suma cuvintelor carora le acordă cea mai mare atenție</a:t>
        </a:r>
      </a:p>
    </p188:txBody>
  </p188:cm>
</p188:cmLst>
</file>

<file path=ppt/comments/modernComment_104_476DB5DA.xml><?xml version="1.0" encoding="utf-8"?>
<p188:cmLst xmlns:a="http://schemas.openxmlformats.org/drawingml/2006/main" xmlns:r="http://schemas.openxmlformats.org/officeDocument/2006/relationships" xmlns:p188="http://schemas.microsoft.com/office/powerpoint/2018/8/main">
  <p188:cm id="{94AE273F-AD2C-48FA-812D-D440C9D82CC5}" authorId="{D76B3B4D-D05E-97E5-F781-34AC3674873C}" created="2023-08-27T16:18:26.534">
    <ac:txMkLst xmlns:ac="http://schemas.microsoft.com/office/drawing/2013/main/command">
      <pc:docMk xmlns:pc="http://schemas.microsoft.com/office/powerpoint/2013/main/command"/>
      <pc:sldMk xmlns:pc="http://schemas.microsoft.com/office/powerpoint/2013/main/command" cId="1198372314" sldId="260"/>
      <ac:spMk id="3" creationId="{2B237CDD-AFA8-06EE-E0ED-047608934E3E}"/>
      <ac:txMk cp="0" len="649">
        <ac:context len="650" hash="2074399891"/>
      </ac:txMk>
    </ac:txMkLst>
    <p188:txBody>
      <a:bodyPr/>
      <a:lstStyle/>
      <a:p>
        <a:r>
          <a:rPr lang="en-US"/>
          <a:t>Avem 3 linears:
Query(ce vrem, de ex cand cauti pe yutube ceva)
Keys – potentialele rezultate, in care trebuie sa caute similitudini cu ce ai cautat tu si sa ti le puna in ordine pe cele mai appropriate de cautarea ta
Values – rezultatul cautarii(primul video de exemplu, videoul in sine)</a:t>
        </a:r>
      </a:p>
    </p188:txBody>
  </p188:cm>
</p188:cmLst>
</file>

<file path=ppt/comments/modernComment_105_921AA028.xml><?xml version="1.0" encoding="utf-8"?>
<p188:cmLst xmlns:a="http://schemas.openxmlformats.org/drawingml/2006/main" xmlns:r="http://schemas.openxmlformats.org/officeDocument/2006/relationships" xmlns:p188="http://schemas.microsoft.com/office/powerpoint/2018/8/main">
  <p188:cm id="{9BEC6EF3-C394-4B5F-8688-131BF3011AF9}" authorId="{D76B3B4D-D05E-97E5-F781-34AC3674873C}" created="2023-08-27T16:23:31.114">
    <ac:txMkLst xmlns:ac="http://schemas.microsoft.com/office/drawing/2013/main/command">
      <pc:docMk xmlns:pc="http://schemas.microsoft.com/office/powerpoint/2013/main/command"/>
      <pc:sldMk xmlns:pc="http://schemas.microsoft.com/office/powerpoint/2013/main/command" cId="2451218472" sldId="261"/>
      <ac:spMk id="6" creationId="{37A97E63-893F-FF62-30B7-82E3043C19D8}"/>
      <ac:txMk cp="0">
        <ac:context len="1" hash="13"/>
      </ac:txMk>
    </ac:txMkLst>
    <p188:txBody>
      <a:bodyPr/>
      <a:lstStyle/>
      <a:p>
        <a:r>
          <a:rPr lang="en-US"/>
          <a:t>Attention filter e un table cu valori ce sunt associate in functie de cat de similar sunt(de obicei cea mai mare similitudine o are cuvanul cu el insusi), iar de aici ne dam seama cat de importanta este legatura dintre fiecare 2 cuvinte
</a:t>
        </a:r>
      </a:p>
    </p188:txBody>
  </p188:cm>
</p188:cmLst>
</file>

<file path=ppt/comments/modernComment_107_7E18EA53.xml><?xml version="1.0" encoding="utf-8"?>
<p188:cmLst xmlns:a="http://schemas.openxmlformats.org/drawingml/2006/main" xmlns:r="http://schemas.openxmlformats.org/officeDocument/2006/relationships" xmlns:p188="http://schemas.microsoft.com/office/powerpoint/2018/8/main">
  <p188:cm id="{40D37CDA-F5B3-45F1-BFE9-CCCE0E83A991}" authorId="{D76B3B4D-D05E-97E5-F781-34AC3674873C}" created="2023-08-27T16:25:40.537">
    <ac:deMkLst xmlns:ac="http://schemas.microsoft.com/office/drawing/2013/main/command">
      <pc:docMk xmlns:pc="http://schemas.microsoft.com/office/powerpoint/2013/main/command"/>
      <pc:sldMk xmlns:pc="http://schemas.microsoft.com/office/powerpoint/2013/main/command" cId="2115562067" sldId="263"/>
      <ac:spMk id="2" creationId="{20C8779A-D84A-B7F3-8C77-468CD28C6DEB}"/>
    </ac:deMkLst>
    <p188:txBody>
      <a:bodyPr/>
      <a:lstStyle/>
      <a:p>
        <a:r>
          <a:rPr lang="en-US"/>
          <a:t>Luam fiecare valoare din tabel si o impartim la radical din dk, in cazul nosru radical din 7
</a:t>
        </a:r>
      </a:p>
    </p188:txBody>
  </p188:cm>
</p188:cmLst>
</file>

<file path=ppt/comments/modernComment_109_BE3BA6D8.xml><?xml version="1.0" encoding="utf-8"?>
<p188:cmLst xmlns:a="http://schemas.openxmlformats.org/drawingml/2006/main" xmlns:r="http://schemas.openxmlformats.org/officeDocument/2006/relationships" xmlns:p188="http://schemas.microsoft.com/office/powerpoint/2018/8/main">
  <p188:cm id="{C2201CFF-EB93-4801-94FD-31886F7D6090}" authorId="{D76B3B4D-D05E-97E5-F781-34AC3674873C}" created="2023-08-27T16:27:00.484">
    <ac:deMkLst xmlns:ac="http://schemas.microsoft.com/office/drawing/2013/main/command">
      <pc:docMk xmlns:pc="http://schemas.microsoft.com/office/powerpoint/2013/main/command"/>
      <pc:sldMk xmlns:pc="http://schemas.microsoft.com/office/powerpoint/2013/main/command" cId="3191580376" sldId="265"/>
      <ac:spMk id="3" creationId="{68A05D46-D5EB-BA69-4068-437EBDA56B3B}"/>
    </ac:deMkLst>
    <p188:txBody>
      <a:bodyPr/>
      <a:lstStyle/>
      <a:p>
        <a:r>
          <a:rPr lang="en-US"/>
          <a:t>Dupa asta, inmultim rezultatul cu value vector si ne da un value filter matrix, care practice pune un focus mai mare pe feature urile mai importante . Pt fiecare head avem un attention filter matrix ca si output, fiecare focusandu se pe altcv
</a:t>
        </a:r>
      </a:p>
    </p188:txBody>
  </p188:cm>
</p188:cmLst>
</file>

<file path=ppt/comments/modernComment_10A_24DE089B.xml><?xml version="1.0" encoding="utf-8"?>
<p188:cmLst xmlns:a="http://schemas.openxmlformats.org/drawingml/2006/main" xmlns:r="http://schemas.openxmlformats.org/officeDocument/2006/relationships" xmlns:p188="http://schemas.microsoft.com/office/powerpoint/2018/8/main">
  <p188:cm id="{9F8D7153-73B8-46E4-84F3-B265B221866E}" authorId="{D76B3B4D-D05E-97E5-F781-34AC3674873C}" created="2023-08-27T16:27:49.664">
    <pc:sldMkLst xmlns:pc="http://schemas.microsoft.com/office/powerpoint/2013/main/command">
      <pc:docMk/>
      <pc:sldMk cId="618530971" sldId="266"/>
    </pc:sldMkLst>
    <p188:txBody>
      <a:bodyPr/>
      <a:lstStyle/>
      <a:p>
        <a:r>
          <a:rPr lang="en-US"/>
          <a:t>Noi avem in cazul asta 3 attention filters care trebuie concatenate (fiecare de 7 x 3 si ne da un vector lung de 21 x 3 pe care apoi il trecem prinr-un linear si ii schimba dim la 7 x 5)</a:t>
        </a:r>
      </a:p>
    </p188:txBody>
  </p188:cm>
</p188:cmLst>
</file>

<file path=ppt/comments/modernComment_10C_56596830.xml><?xml version="1.0" encoding="utf-8"?>
<p188:cmLst xmlns:a="http://schemas.openxmlformats.org/drawingml/2006/main" xmlns:r="http://schemas.openxmlformats.org/officeDocument/2006/relationships" xmlns:p188="http://schemas.microsoft.com/office/powerpoint/2018/8/main">
  <p188:cm id="{933BC4A5-50B1-4014-B294-04D4333C0214}" authorId="{D76B3B4D-D05E-97E5-F781-34AC3674873C}" created="2023-08-27T16:16:49.041">
    <pc:sldMkLst xmlns:pc="http://schemas.microsoft.com/office/powerpoint/2013/main/command">
      <pc:docMk/>
      <pc:sldMk cId="1448699952" sldId="268"/>
    </pc:sldMkLst>
    <p188:txBody>
      <a:bodyPr/>
      <a:lstStyle/>
      <a:p>
        <a:r>
          <a:rPr lang="en-US"/>
          <a:t>Prima data, fiecare patch e reshaped intr-un vector 1D, apoi multiplicat cu matricea de weight-uri pentru a produce vectorul z</a:t>
        </a:r>
      </a:p>
    </p188:txBody>
  </p188:cm>
  <p188:cm id="{1492823C-0E95-4CB1-986A-1C618B20346A}" authorId="{D76B3B4D-D05E-97E5-F781-34AC3674873C}" created="2023-08-27T16:17:40.587">
    <pc:sldMkLst xmlns:pc="http://schemas.microsoft.com/office/powerpoint/2013/main/command">
      <pc:docMk/>
      <pc:sldMk cId="1448699952" sldId="268"/>
    </pc:sldMkLst>
    <p188:txBody>
      <a:bodyPr/>
      <a:lstStyle/>
      <a:p>
        <a:r>
          <a:rPr lang="en-US"/>
          <a:t>Sau putem face asta intr-un singur pas, putem folosi un linear layer(dense) fara termenul de bias</a:t>
        </a:r>
      </a:p>
    </p188:txBody>
  </p188:cm>
</p188:cmLst>
</file>

<file path=ppt/comments/modernComment_10D_D450A23F.xml><?xml version="1.0" encoding="utf-8"?>
<p188:cmLst xmlns:a="http://schemas.openxmlformats.org/drawingml/2006/main" xmlns:r="http://schemas.openxmlformats.org/officeDocument/2006/relationships" xmlns:p188="http://schemas.microsoft.com/office/powerpoint/2018/8/main">
  <p188:cm id="{9C9C74F2-720F-4C40-A62E-D15C43AF879C}" authorId="{D76B3B4D-D05E-97E5-F781-34AC3674873C}" created="2023-08-27T16:55:13.311">
    <ac:deMkLst xmlns:ac="http://schemas.microsoft.com/office/drawing/2013/main/command">
      <pc:docMk xmlns:pc="http://schemas.microsoft.com/office/powerpoint/2013/main/command"/>
      <pc:sldMk xmlns:pc="http://schemas.microsoft.com/office/powerpoint/2013/main/command" cId="3562054207" sldId="269"/>
      <ac:spMk id="3" creationId="{C7094245-C95D-D87F-F18E-C4E3AA965984}"/>
    </ac:deMkLst>
    <p188:txBody>
      <a:bodyPr/>
      <a:lstStyle/>
      <a:p>
        <a:r>
          <a:rPr lang="en-US"/>
          <a:t>
Equivariance:
Equivariance refers to the idea that if you transform the input to a system, the output will transform in the same way. This is slightly different from invariance, where a transformation to the input does not change the output. Equivariance implies that the relationship between the input and output is preserved under transformations.
Translation Equivariance:
When we say a convolution operation is translation equivariant, it means that if we translate (or shift) the input image, the output feature map (result of the convolution) will be translated by the same amount.
For instance, consider an image of a cat. If you move the cat to the right in the image (a translation) and then apply a convolution operation, the resulting feature map will also be shifted to the right by the same amount as the cat was shifted.
Why is this the case?
The convolution operation involves a kernel (or filter) sliding over an image. If the image content moves, the response of the kernel simply moves with it, because the relative positions of pixels under the kernel stay the same.
Scale Equivariance (with a nuance):
The statement that convolution is scale equivariant needs some qualification. Standard convolution operations are not naturally scale-equivariant. However, CNN architectures can be made scale-equivariant by incorporating mechanisms like scale-space theory or pyramid structures.
In a typical CNN, if you were to scale up the image of a cat (make it larger), the resulting feature maps wouldn't just be a scaled-up version of the original feature maps. But, if CNNs are equipped with mechanisms to process images at multiple scales or are trained in a manner that accounts for different scales, they can demonstrate scale equivariance to a certain extent.
</a:t>
        </a:r>
      </a:p>
    </p188:txBody>
  </p188:cm>
  <p188:cm id="{760C2828-CCA0-459A-B7E5-2126E9009DF0}" authorId="{D76B3B4D-D05E-97E5-F781-34AC3674873C}" created="2023-08-27T16:59:26.152">
    <ac:deMkLst xmlns:ac="http://schemas.microsoft.com/office/drawing/2013/main/command">
      <pc:docMk xmlns:pc="http://schemas.microsoft.com/office/powerpoint/2013/main/command"/>
      <pc:sldMk xmlns:pc="http://schemas.microsoft.com/office/powerpoint/2013/main/command" cId="3562054207" sldId="269"/>
      <ac:spMk id="3" creationId="{C7094245-C95D-D87F-F18E-C4E3AA965984}"/>
    </ac:deMkLst>
    <p188:txBody>
      <a:bodyPr/>
      <a:lstStyle/>
      <a:p>
        <a:r>
          <a:rPr lang="en-US"/>
          <a:t>Transformers, as they were originally designed for NLP tasks, do not have an inherent way of understanding the sequential position of elements. In the context of language, this means they don't naturally know the difference between the first word, the second word, and so on in a sentence. The same concept extends to Vision Transformers (ViTs) where image patches are treated as "tokens", similar to words in a sentence.</a:t>
        </a:r>
      </a:p>
    </p188:txBody>
  </p188:cm>
  <p188:cm id="{A2CA3C40-AAFD-417A-BC48-A1A88B412DA2}" authorId="{D76B3B4D-D05E-97E5-F781-34AC3674873C}" created="2023-08-27T17:04:37.720">
    <ac:deMkLst xmlns:ac="http://schemas.microsoft.com/office/drawing/2013/main/command">
      <pc:docMk xmlns:pc="http://schemas.microsoft.com/office/powerpoint/2013/main/command"/>
      <pc:sldMk xmlns:pc="http://schemas.microsoft.com/office/powerpoint/2013/main/command" cId="3562054207" sldId="269"/>
      <ac:spMk id="3" creationId="{C7094245-C95D-D87F-F18E-C4E3AA965984}"/>
    </ac:deMkLst>
    <p188:txBody>
      <a:bodyPr/>
      <a:lstStyle/>
      <a:p>
        <a:r>
          <a:rPr lang="en-US"/>
          <a:t>In summary, while a Vision Transformer can still recognize a cat without position embeddings due to the content information in the patches, its ability to understand and generalize based on spatial relationships in the image would be compromised.
</a:t>
        </a:r>
      </a:p>
    </p188:txBody>
  </p188:cm>
  <p188:cm id="{C35D9930-CC10-4C54-A9B9-3945830BF6E5}" authorId="{D76B3B4D-D05E-97E5-F781-34AC3674873C}" created="2023-09-06T14:46:27.049">
    <ac:deMkLst xmlns:ac="http://schemas.microsoft.com/office/drawing/2013/main/command">
      <pc:docMk xmlns:pc="http://schemas.microsoft.com/office/powerpoint/2013/main/command"/>
      <pc:sldMk xmlns:pc="http://schemas.microsoft.com/office/powerpoint/2013/main/command" cId="3562054207" sldId="269"/>
      <ac:spMk id="3" creationId="{C7094245-C95D-D87F-F18E-C4E3AA965984}"/>
    </ac:deMkLst>
    <p188:txBody>
      <a:bodyPr/>
      <a:lstStyle/>
      <a:p>
        <a:r>
          <a:rPr lang="en-US"/>
          <a:t>Transformatoarele, așa cum au fost proiectate inițial pentru sarcini NLP, nu au un mod capacitateade a înțelege poziția elementelor. În contextul limbajului, aceasta înseamnă că nu cunosc în mod natural diferența dintre primul cuvânt, al doilea cuvânt și așa mai departe într-o propoziție. Același concept se extinde și la Vision Transformers (ViTs) în care patch-urile de imagine sunt tratate ca „tokeni”, similar cuvintelor dintr-o propoziție.</a:t>
        </a:r>
      </a:p>
    </p188:txBody>
  </p188:cm>
</p188:cmLst>
</file>

<file path=ppt/comments/modernComment_110_C9CB8537.xml><?xml version="1.0" encoding="utf-8"?>
<p188:cmLst xmlns:a="http://schemas.openxmlformats.org/drawingml/2006/main" xmlns:r="http://schemas.openxmlformats.org/officeDocument/2006/relationships" xmlns:p188="http://schemas.microsoft.com/office/powerpoint/2018/8/main">
  <p188:cm id="{00FA1307-AE07-4BC1-8C02-83D0B2EF9672}" authorId="{D76B3B4D-D05E-97E5-F781-34AC3674873C}" created="2023-09-06T07:57:39.242">
    <pc:sldMkLst xmlns:pc="http://schemas.microsoft.com/office/powerpoint/2013/main/command">
      <pc:docMk/>
      <pc:sldMk cId="3385558327" sldId="272"/>
    </pc:sldMkLst>
    <p188:txBody>
      <a:bodyPr/>
      <a:lstStyle/>
      <a:p>
        <a:r>
          <a:rPr lang="en-US"/>
          <a:t>Lucrarea „Swin Transformer” prezintă o abordare nouă pentru vision tasks, prin adaptarea transformerelor ce erau folosite pentru task-uri de NLP . Una dintre provocări este data de faptul ca mecanismul de self-attention din Transformers poate fi costisitor din punct de vedere computațional, în special pentru imaginile mari. Swin Transformer abordează această problemă folosind hierarchical structure si  shifted windowing scheme.
	Transformerele obisnuite calculează self-attention pentru toate perechile de pixeli dintr-o imagine, ceea ce poate fi foarte costisitor pentru imaginile mari. Prin împărțirea imaginii în ferestre mai mici și prin calculul self-attention doar în acele ferestre, calculul devine mult mai ușor de gestionat. Deci.Acest lucru reduce semnificativ sarcina de calcul.
	Mecanismul de shifted window limiteaza computatiile self-attentionului ca sa nu se suprapuna patchuri locale, dar in timp ce imaginea tot trece prin layere, informatiile de la un window pot influenta vecinii acestuia din cauza schimbărilor în pozițiile ferestrelor.</a:t>
        </a:r>
      </a:p>
    </p188:txBody>
  </p188:cm>
</p188:cmLst>
</file>

<file path=ppt/comments/modernComment_112_C971FA1C.xml><?xml version="1.0" encoding="utf-8"?>
<p188:cmLst xmlns:a="http://schemas.openxmlformats.org/drawingml/2006/main" xmlns:r="http://schemas.openxmlformats.org/officeDocument/2006/relationships" xmlns:p188="http://schemas.microsoft.com/office/powerpoint/2018/8/main">
  <p188:cm id="{0A1D0CDD-F9F8-40C5-9BC6-D595A45FA005}" authorId="{D76B3B4D-D05E-97E5-F781-34AC3674873C}" created="2023-08-30T11:30:56.374">
    <pc:sldMkLst xmlns:pc="http://schemas.microsoft.com/office/powerpoint/2013/main/command">
      <pc:docMk/>
      <pc:sldMk cId="3379690012" sldId="274"/>
    </pc:sldMkLst>
    <p188:txBody>
      <a:bodyPr/>
      <a:lstStyle/>
      <a:p>
        <a:r>
          <a:rPr lang="en-US"/>
          <a:t>Asa cum putem observa arhitectura e impartita in 4 stage -uri,componente. Inputul fiind o imagine cu height h si weigh w si 3 canale, o imagine color</a:t>
        </a:r>
      </a:p>
    </p188:txBody>
  </p188:cm>
  <p188:cm id="{D954AB78-3902-48B6-8A72-AAC047C6C564}" authorId="{D76B3B4D-D05E-97E5-F781-34AC3674873C}" created="2023-08-30T11:33:59.874">
    <pc:sldMkLst xmlns:pc="http://schemas.microsoft.com/office/powerpoint/2013/main/command">
      <pc:docMk/>
      <pc:sldMk cId="3379690012" sldId="274"/>
    </pc:sldMkLst>
    <p188:txBody>
      <a:bodyPr/>
      <a:lstStyle/>
      <a:p>
        <a:r>
          <a:rPr lang="en-US"/>
          <a:t>Patch partition imparte imaginea in  patchuri, pentru a produce o hierarchial representation , numarul de tokeni e redus cu patch merging</a:t>
        </a:r>
      </a:p>
    </p188:txBody>
  </p188:cm>
  <p188:cm id="{B7521513-32C4-4F09-B03A-BDCE3E9A0121}" authorId="{D76B3B4D-D05E-97E5-F781-34AC3674873C}" created="2023-08-30T11:35:16.545">
    <pc:sldMkLst xmlns:pc="http://schemas.microsoft.com/office/powerpoint/2013/main/command">
      <pc:docMk/>
      <pc:sldMk cId="3379690012" sldId="274"/>
    </pc:sldMkLst>
    <p188:txBody>
      <a:bodyPr/>
      <a:lstStyle/>
      <a:p>
        <a:r>
          <a:rPr lang="en-US"/>
          <a:t>Dupa cum pute vedea stage 3 si stage 4 sunt reprezentari ale blocului 2, dar avand o schimbare mica a parametrilor</a:t>
        </a:r>
      </a:p>
    </p188:txBody>
  </p188:cm>
</p188:cmLst>
</file>

<file path=ppt/comments/modernComment_113_5D505B25.xml><?xml version="1.0" encoding="utf-8"?>
<p188:cmLst xmlns:a="http://schemas.openxmlformats.org/drawingml/2006/main" xmlns:r="http://schemas.openxmlformats.org/officeDocument/2006/relationships" xmlns:p188="http://schemas.microsoft.com/office/powerpoint/2018/8/main">
  <p188:cm id="{D86FF122-26E4-4F65-8675-AC80B39AFE60}" authorId="{D76B3B4D-D05E-97E5-F781-34AC3674873C}" created="2023-08-30T11:39:34.120">
    <ac:deMkLst xmlns:ac="http://schemas.microsoft.com/office/drawing/2013/main/command">
      <pc:docMk xmlns:pc="http://schemas.microsoft.com/office/powerpoint/2013/main/command"/>
      <pc:sldMk xmlns:pc="http://schemas.microsoft.com/office/powerpoint/2013/main/command" cId="1565547301" sldId="275"/>
      <ac:spMk id="2" creationId="{5FE578A1-2125-A23B-D4E8-199698074F03}"/>
    </ac:deMkLst>
    <p188:txBody>
      <a:bodyPr/>
      <a:lstStyle/>
      <a:p>
        <a:r>
          <a:rPr lang="en-US"/>
          <a:t> În Swin Transformer, fiecare patch din imagine este considerat un "token. Pentru a fi procesat de Transformer, fiecare patch este redus la un vector unidimensional printr-o operație de aplatizare. Spre exemplu, un patch de 
4×4 va fi aplatizat la un vector de dimensiune 4×4×3=48.. Initial dupa cum se vede avem tokeni de 4 x 4 si atunci feature dimension-ul ar fi 4 x 4 x 48. Si la fel cum am vazut anterior se realizeaza si aici linear embedding-ul. Odată ce patch-urile sunt aplatizate în vectori unidimensionali, un strat liniar (fully-connected layer) este aplicat pentru a proiecta acești vectori într-un spațiu cu C dimensiuni, unde C este dimensiunea dorită pentru embedding-uri.
Layerul acesta e aplicat ca sa proiecteze inputul in C dimensiuni, deci acest feature vector de dimensiune 48(pt fiecare patch) e convertit intr-unul de dimensiune C.</a:t>
        </a:r>
      </a:p>
    </p188:txBody>
  </p188:cm>
</p188:cmLst>
</file>

<file path=ppt/comments/modernComment_115_AC73F91E.xml><?xml version="1.0" encoding="utf-8"?>
<p188:cmLst xmlns:a="http://schemas.openxmlformats.org/drawingml/2006/main" xmlns:r="http://schemas.openxmlformats.org/officeDocument/2006/relationships" xmlns:p188="http://schemas.microsoft.com/office/powerpoint/2018/8/main">
  <p188:cm id="{2314E08E-978A-4BB3-B4E3-4D13E3FEAA17}" authorId="{D76B3B4D-D05E-97E5-F781-34AC3674873C}" created="2023-08-30T12:11:47.410">
    <ac:deMkLst xmlns:ac="http://schemas.microsoft.com/office/drawing/2013/main/command">
      <pc:docMk xmlns:pc="http://schemas.microsoft.com/office/powerpoint/2013/main/command"/>
      <pc:sldMk xmlns:pc="http://schemas.microsoft.com/office/powerpoint/2013/main/command" cId="2893281566" sldId="277"/>
      <ac:spMk id="2" creationId="{F410D7AB-288D-7FF7-9B2D-630BBB9D13DC}"/>
    </ac:deMkLst>
    <p188:txBody>
      <a:bodyPr/>
      <a:lstStyle/>
      <a:p>
        <a:r>
          <a:rPr lang="en-US"/>
          <a:t>Patch merging-u groupeaza fiecare n xn patches si le concateneaza depth wise dupa cum se poate oberva</a:t>
        </a:r>
      </a:p>
    </p188:txBody>
  </p188:cm>
  <p188:cm id="{10DE1F98-9922-4FD9-8AFA-4ED9E886DA60}" authorId="{D76B3B4D-D05E-97E5-F781-34AC3674873C}" created="2023-08-30T12:21:22.564">
    <pc:sldMkLst xmlns:pc="http://schemas.microsoft.com/office/powerpoint/2013/main/command">
      <pc:docMk/>
      <pc:sldMk cId="2893281566" sldId="277"/>
    </pc:sldMkLst>
    <p188:txBody>
      <a:bodyPr/>
      <a:lstStyle/>
      <a:p>
        <a:r>
          <a:rPr lang="en-US"/>
          <a:t>Se reduce numarul de tokeni cu cat parcurgem mai multe straturi</a:t>
        </a:r>
      </a:p>
    </p188:txBody>
  </p188:cm>
</p188:cmLst>
</file>

<file path=ppt/comments/modernComment_116_B78A7876.xml><?xml version="1.0" encoding="utf-8"?>
<p188:cmLst xmlns:a="http://schemas.openxmlformats.org/drawingml/2006/main" xmlns:r="http://schemas.openxmlformats.org/officeDocument/2006/relationships" xmlns:p188="http://schemas.microsoft.com/office/powerpoint/2018/8/main">
  <p188:cm id="{79EF235F-8A14-427F-A09C-16D3E4B7CD4E}" authorId="{D76B3B4D-D05E-97E5-F781-34AC3674873C}" created="2023-08-30T14:15:58.366">
    <pc:sldMkLst xmlns:pc="http://schemas.microsoft.com/office/powerpoint/2013/main/command">
      <pc:docMk/>
      <pc:sldMk cId="3079305334" sldId="278"/>
    </pc:sldMkLst>
    <p188:replyLst>
      <p188:reply id="{6B9C3F45-A896-43C6-9B32-9FF3A8D8608A}" authorId="{D76B3B4D-D05E-97E5-F781-34AC3674873C}" created="2023-09-02T18:55:07.899">
        <p188:txBody>
          <a:bodyPr/>
          <a:lstStyle/>
          <a:p>
            <a:r>
              <a:rPr lang="en-US"/>
              <a:t>Un linear normaliaztion e aplicat inainte de fiecare msa sau mlp</a:t>
            </a:r>
          </a:p>
        </p188:txBody>
      </p188:reply>
    </p188:replyLst>
    <p188:txBody>
      <a:bodyPr/>
      <a:lstStyle/>
      <a:p>
        <a:r>
          <a:rPr lang="en-US"/>
          <a:t>WSA = multi - head self attention , based on windows
SW - MSA = WSA = multi - head self attention , based on shifted windows</a:t>
        </a:r>
      </a:p>
    </p188:txBody>
  </p188:cm>
</p188:cmLst>
</file>

<file path=ppt/comments/modernComment_117_5171D595.xml><?xml version="1.0" encoding="utf-8"?>
<p188:cmLst xmlns:a="http://schemas.openxmlformats.org/drawingml/2006/main" xmlns:r="http://schemas.openxmlformats.org/officeDocument/2006/relationships" xmlns:p188="http://schemas.microsoft.com/office/powerpoint/2018/8/main">
  <p188:cm id="{09B225D1-6573-4421-B0F8-3B2AD2DB2518}" authorId="{D76B3B4D-D05E-97E5-F781-34AC3674873C}" created="2023-09-02T19:12:34.658">
    <pc:sldMkLst xmlns:pc="http://schemas.microsoft.com/office/powerpoint/2013/main/command">
      <pc:docMk/>
      <pc:sldMk cId="1366414741" sldId="279"/>
    </pc:sldMkLst>
    <p188:txBody>
      <a:bodyPr/>
      <a:lstStyle/>
      <a:p>
        <a:r>
          <a:rPr lang="en-US"/>
          <a:t>Dezavantajul windows MSA-ului este ca restrictia attentionului (doar loca, inauntrul fiecarui window), limiteaza reteaua, datorita faptului ca intre anumite portiuni, nu exista schimb de informatii
De acceea Swim Transformer foloseste Shifted Windows module. Deși fereastra locală ar putea părea o constrângere, prin schimbarea (shift) acestor ferestre la straturi diferite, Swin Transformer permite modelului să "arunce o privire" la vecinătăți diferite.
Faptul că ferestrele sunt "shifted" (decalate) la straturi diferite permite informațiilor să circule între ferestre diferite. Aceasta este importantă pentru a permite modelului să capteze dependențe  între regiunile îndepărtate ale imaginii.</a:t>
        </a:r>
      </a:p>
    </p188:txBody>
  </p188:cm>
</p188:cmLst>
</file>

<file path=ppt/comments/modernComment_118_50007CF7.xml><?xml version="1.0" encoding="utf-8"?>
<p188:cmLst xmlns:a="http://schemas.openxmlformats.org/drawingml/2006/main" xmlns:r="http://schemas.openxmlformats.org/officeDocument/2006/relationships" xmlns:p188="http://schemas.microsoft.com/office/powerpoint/2018/8/main">
  <p188:cm id="{DB9A4827-4F2F-4AC0-A91B-C38C072FD5CC}" authorId="{D76B3B4D-D05E-97E5-F781-34AC3674873C}" created="2023-09-02T19:01:46.843">
    <pc:sldMkLst xmlns:pc="http://schemas.microsoft.com/office/powerpoint/2013/main/command">
      <pc:docMk/>
      <pc:sldMk cId="1342209271" sldId="280"/>
    </pc:sldMkLst>
    <p188:txBody>
      <a:bodyPr/>
      <a:lstStyle/>
      <a:p>
        <a:r>
          <a:rPr lang="en-US"/>
          <a:t>Dupa cum vedem la standard msa , cel folosit si in ViT, self-attention-ul se face global si relatia dintre patch-uri e calculata bazandu-se pe toate celelalte patchuri. Asta creaza quadratic complexity ( in fct de n) si nu e sustenabila pentru imagile cu rezolutii mari.
Tocmai datorita complexitatii, swim transformer foloseste windows-based MSA, unde self-attentionul se calculeaza local, in fiecare window, iar cum marimea window-ului e fixa, complexitatea e liniara, in functie de numarul de patchuri.</a:t>
        </a:r>
      </a:p>
    </p188:txBody>
  </p188:cm>
</p188:cmLst>
</file>

<file path=ppt/comments/modernComment_11A_EC13402.xml><?xml version="1.0" encoding="utf-8"?>
<p188:cmLst xmlns:a="http://schemas.openxmlformats.org/drawingml/2006/main" xmlns:r="http://schemas.openxmlformats.org/officeDocument/2006/relationships" xmlns:p188="http://schemas.microsoft.com/office/powerpoint/2018/8/main">
  <p188:cm id="{31621D93-ACFE-4B17-8188-2F337238008F}" authorId="{D76B3B4D-D05E-97E5-F781-34AC3674873C}" created="2023-09-02T20:04:17.026">
    <ac:deMkLst xmlns:ac="http://schemas.microsoft.com/office/drawing/2013/main/command">
      <pc:docMk xmlns:pc="http://schemas.microsoft.com/office/powerpoint/2013/main/command"/>
      <pc:sldMk xmlns:pc="http://schemas.microsoft.com/office/powerpoint/2013/main/command" cId="247542786" sldId="282"/>
      <ac:picMk id="7" creationId="{C15D0AEF-3EAB-1A6B-B58C-8DA38684A22F}"/>
    </ac:deMkLst>
    <p188:txBody>
      <a:bodyPr/>
      <a:lstStyle/>
      <a:p>
        <a:r>
          <a:rPr lang="en-US"/>
          <a:t>Where ( zˆ l ) and ( z l) denote the output features of the (S)WMSA module and the MLP module for block l, respetivly
</a:t>
        </a:r>
      </a:p>
    </p188:txBody>
  </p188:cm>
</p188:cmLst>
</file>

<file path=ppt/comments/modernComment_11B_33D751AE.xml><?xml version="1.0" encoding="utf-8"?>
<p188:cmLst xmlns:a="http://schemas.openxmlformats.org/drawingml/2006/main" xmlns:r="http://schemas.openxmlformats.org/officeDocument/2006/relationships" xmlns:p188="http://schemas.microsoft.com/office/powerpoint/2018/8/main">
  <p188:cm id="{C18AAADA-7537-487C-8475-6929172D26D8}" authorId="{D76B3B4D-D05E-97E5-F781-34AC3674873C}" created="2023-09-02T21:54:43.164">
    <ac:deMkLst xmlns:ac="http://schemas.microsoft.com/office/drawing/2013/main/command">
      <pc:docMk xmlns:pc="http://schemas.microsoft.com/office/powerpoint/2013/main/command"/>
      <pc:sldMk xmlns:pc="http://schemas.microsoft.com/office/powerpoint/2013/main/command" cId="869749166" sldId="283"/>
      <ac:spMk id="3" creationId="{0E049F0A-ED99-FF9D-1183-8FDF2BE40B33}"/>
    </ac:deMkLst>
    <p188:txBody>
      <a:bodyPr/>
      <a:lstStyle/>
      <a:p>
        <a:r>
          <a:rPr lang="en-US"/>
          <a:t>Padding : When the number of windows in regular partitioning is small, e.g. 2 × 2, the increased computation with this naive solution is considerable (2 × 2 → 3 × 3, which is 2.25 times greater).
După cyclic-shifting, un window  ar putea fi compus din mai multe sub-window-uri. Aceste sub-window-uri ar putea proveni din părți neadiacente ale  feature mapului, e utilizează un mecanism de mascare pentru a se asigura că attention-ul este calculat doar în interiorul fiecărei sub-ferestre și nu între sub-ferestre neadiacente.
Practic, acesta ar putea fi implementat prin setarea valorilor irelevante la un număr foarte mic (sau infinit negativ) înainte de aplicarea funcției Softmax, astfel încât acestea să devină practic zero după aplicarea Softmax.
Prin folosirea acestui mecanism de mascare, Swin Transformer se asigură că informațiile nu "scapă" între sub-ferestre care nu ar trebui să fie conectate, păstrând în același timp eficiența calculului.</a:t>
        </a:r>
      </a:p>
    </p188:txBody>
  </p188:cm>
  <p188:cm id="{20681137-3DC0-40EE-A9D7-8CA5779CA409}" authorId="{D76B3B4D-D05E-97E5-F781-34AC3674873C}" created="2023-09-02T22:06:43.535">
    <ac:deMkLst xmlns:ac="http://schemas.microsoft.com/office/drawing/2013/main/command">
      <pc:docMk xmlns:pc="http://schemas.microsoft.com/office/powerpoint/2013/main/command"/>
      <pc:sldMk xmlns:pc="http://schemas.microsoft.com/office/powerpoint/2013/main/command" cId="869749166" sldId="283"/>
      <ac:spMk id="3" creationId="{0E049F0A-ED99-FF9D-1183-8FDF2BE40B33}"/>
    </ac:deMkLst>
    <p188:txBody>
      <a:bodyPr/>
      <a:lstStyle/>
      <a:p>
        <a:r>
          <a:rPr lang="en-US"/>
          <a:t>După cyclic-shifting, un window  ar putea fi compus din mai multe sub-window-uri. Aceste sub-window-uri ar putea proveni din părți neadiacente ale  feature mapului, e utilizează un mecanism de mascare pentru a se asigura că attention-ul este calculat doar în interiorul fiecărei sub-ferestre și nu între sub-ferestre neadiacente.</a:t>
        </a:r>
      </a:p>
    </p188:txBody>
  </p188:cm>
  <p188:cm id="{9D914DE4-D5FC-43E4-89DE-396A6B66EE09}" authorId="{D76B3B4D-D05E-97E5-F781-34AC3674873C}" created="2023-09-02T22:07:44.822">
    <ac:deMkLst xmlns:ac="http://schemas.microsoft.com/office/drawing/2013/main/command">
      <pc:docMk xmlns:pc="http://schemas.microsoft.com/office/powerpoint/2013/main/command"/>
      <pc:sldMk xmlns:pc="http://schemas.microsoft.com/office/powerpoint/2013/main/command" cId="869749166" sldId="283"/>
      <ac:spMk id="3" creationId="{0E049F0A-ED99-FF9D-1183-8FDF2BE40B33}"/>
    </ac:deMkLst>
    <p188:txBody>
      <a:bodyPr/>
      <a:lstStyle/>
      <a:p>
        <a:r>
          <a:rPr lang="en-US"/>
          <a:t>Practic, acesta ar putea fi implementat prin setarea valorilor irelevante la un număr foarte mic (sau infinit negativ) înainte de aplicarea funcției Softmax, astfel încât acestea să devină practic zero după aplicarea Softmax.
Prin folosirea acestui mecanism de mascare, Swin Transformer se asigură că informațiile nu "scapă" între sub-ferestre care nu ar trebui să fie conectate, păstrând în același timp eficiența calculului.</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3A47F9-B083-429C-8405-A888C2B9E4F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F02C2E3-1B8F-417C-B84B-BE60CC843E37}">
      <dgm:prSet/>
      <dgm:spPr/>
      <dgm:t>
        <a:bodyPr/>
        <a:lstStyle/>
        <a:p>
          <a:pPr>
            <a:lnSpc>
              <a:spcPct val="100000"/>
            </a:lnSpc>
          </a:pPr>
          <a:r>
            <a:rPr lang="en-US" dirty="0"/>
            <a:t>Queries(Q) - The queries are used to determine how much attention each input element (key) should receive when generating the output.</a:t>
          </a:r>
        </a:p>
      </dgm:t>
    </dgm:pt>
    <dgm:pt modelId="{EA98BD07-91B0-47AF-B7B8-FB184888926D}" type="parTrans" cxnId="{2FD40F0E-CC10-4B37-A320-5B42DFD4693D}">
      <dgm:prSet/>
      <dgm:spPr/>
      <dgm:t>
        <a:bodyPr/>
        <a:lstStyle/>
        <a:p>
          <a:endParaRPr lang="en-US"/>
        </a:p>
      </dgm:t>
    </dgm:pt>
    <dgm:pt modelId="{1DED5ACF-D38C-45CD-AD31-20EF0B65C786}" type="sibTrans" cxnId="{2FD40F0E-CC10-4B37-A320-5B42DFD4693D}">
      <dgm:prSet/>
      <dgm:spPr/>
      <dgm:t>
        <a:bodyPr/>
        <a:lstStyle/>
        <a:p>
          <a:pPr>
            <a:lnSpc>
              <a:spcPct val="100000"/>
            </a:lnSpc>
          </a:pPr>
          <a:endParaRPr lang="en-US"/>
        </a:p>
      </dgm:t>
    </dgm:pt>
    <dgm:pt modelId="{82E68E8D-D649-48F2-8DC6-42916262A34C}">
      <dgm:prSet/>
      <dgm:spPr/>
      <dgm:t>
        <a:bodyPr/>
        <a:lstStyle/>
        <a:p>
          <a:pPr>
            <a:lnSpc>
              <a:spcPct val="100000"/>
            </a:lnSpc>
          </a:pPr>
          <a:r>
            <a:rPr lang="en-US"/>
            <a:t>Keys – Key vectors help establish relationships between different positions in the sequence. The attention mechanism computes the similarity between the queries and the key vectors to determine how relevant each key is to the current query.</a:t>
          </a:r>
        </a:p>
      </dgm:t>
    </dgm:pt>
    <dgm:pt modelId="{DF96ED50-74BD-4869-A422-3FA83C223C04}" type="parTrans" cxnId="{5D28D7F3-F107-46C6-A9C4-007FC8CD4F90}">
      <dgm:prSet/>
      <dgm:spPr/>
      <dgm:t>
        <a:bodyPr/>
        <a:lstStyle/>
        <a:p>
          <a:endParaRPr lang="en-US"/>
        </a:p>
      </dgm:t>
    </dgm:pt>
    <dgm:pt modelId="{2D80B978-A2D4-400A-8C7E-AD0454B62224}" type="sibTrans" cxnId="{5D28D7F3-F107-46C6-A9C4-007FC8CD4F90}">
      <dgm:prSet/>
      <dgm:spPr/>
      <dgm:t>
        <a:bodyPr/>
        <a:lstStyle/>
        <a:p>
          <a:pPr>
            <a:lnSpc>
              <a:spcPct val="100000"/>
            </a:lnSpc>
          </a:pPr>
          <a:endParaRPr lang="en-US"/>
        </a:p>
      </dgm:t>
    </dgm:pt>
    <dgm:pt modelId="{7EEADB20-4787-46A2-BFA8-825A3FF267A4}">
      <dgm:prSet/>
      <dgm:spPr/>
      <dgm:t>
        <a:bodyPr/>
        <a:lstStyle/>
        <a:p>
          <a:pPr>
            <a:lnSpc>
              <a:spcPct val="100000"/>
            </a:lnSpc>
          </a:pPr>
          <a:r>
            <a:rPr lang="en-US"/>
            <a:t>Values – Values are associated with the key vectors and represent the information or content that the model wants to retrieve or emphasize. The values are used to calculate the weighted average of the values based on the computed attention scores between queries and keys. </a:t>
          </a:r>
        </a:p>
      </dgm:t>
    </dgm:pt>
    <dgm:pt modelId="{FA7B7E66-65D1-4095-B990-5E625413411A}" type="parTrans" cxnId="{DA4EF2BB-86D8-4389-ABFB-7AE60C753113}">
      <dgm:prSet/>
      <dgm:spPr/>
      <dgm:t>
        <a:bodyPr/>
        <a:lstStyle/>
        <a:p>
          <a:endParaRPr lang="en-US"/>
        </a:p>
      </dgm:t>
    </dgm:pt>
    <dgm:pt modelId="{33A06E29-5C85-4110-92A1-C3356607BF19}" type="sibTrans" cxnId="{DA4EF2BB-86D8-4389-ABFB-7AE60C753113}">
      <dgm:prSet/>
      <dgm:spPr/>
      <dgm:t>
        <a:bodyPr/>
        <a:lstStyle/>
        <a:p>
          <a:endParaRPr lang="en-US"/>
        </a:p>
      </dgm:t>
    </dgm:pt>
    <dgm:pt modelId="{F21946F0-F2B1-4C3D-9C28-5C8376871E85}" type="pres">
      <dgm:prSet presAssocID="{FC3A47F9-B083-429C-8405-A888C2B9E4F4}" presName="root" presStyleCnt="0">
        <dgm:presLayoutVars>
          <dgm:dir/>
          <dgm:resizeHandles val="exact"/>
        </dgm:presLayoutVars>
      </dgm:prSet>
      <dgm:spPr/>
    </dgm:pt>
    <dgm:pt modelId="{E6A74AA2-D09F-48CC-829A-F5D282C4E8A9}" type="pres">
      <dgm:prSet presAssocID="{BF02C2E3-1B8F-417C-B84B-BE60CC843E37}" presName="compNode" presStyleCnt="0"/>
      <dgm:spPr/>
    </dgm:pt>
    <dgm:pt modelId="{C3758C67-A618-44B5-83F8-65846D9F4203}" type="pres">
      <dgm:prSet presAssocID="{BF02C2E3-1B8F-417C-B84B-BE60CC843E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BD2C07E7-3677-4D0E-A7CE-F1B0F8994ED8}" type="pres">
      <dgm:prSet presAssocID="{BF02C2E3-1B8F-417C-B84B-BE60CC843E37}" presName="spaceRect" presStyleCnt="0"/>
      <dgm:spPr/>
    </dgm:pt>
    <dgm:pt modelId="{FC931CD1-7E3C-455C-8B41-5D21675CC490}" type="pres">
      <dgm:prSet presAssocID="{BF02C2E3-1B8F-417C-B84B-BE60CC843E37}" presName="textRect" presStyleLbl="revTx" presStyleIdx="0" presStyleCnt="3">
        <dgm:presLayoutVars>
          <dgm:chMax val="1"/>
          <dgm:chPref val="1"/>
        </dgm:presLayoutVars>
      </dgm:prSet>
      <dgm:spPr/>
    </dgm:pt>
    <dgm:pt modelId="{42B6F7D2-BA34-431C-9FB5-DF3122E9EB1F}" type="pres">
      <dgm:prSet presAssocID="{1DED5ACF-D38C-45CD-AD31-20EF0B65C786}" presName="sibTrans" presStyleCnt="0"/>
      <dgm:spPr/>
    </dgm:pt>
    <dgm:pt modelId="{01F63B4A-2A9A-4BCA-94F4-A4397466C4C7}" type="pres">
      <dgm:prSet presAssocID="{82E68E8D-D649-48F2-8DC6-42916262A34C}" presName="compNode" presStyleCnt="0"/>
      <dgm:spPr/>
    </dgm:pt>
    <dgm:pt modelId="{FE7B4868-D621-46DA-84CB-C17FBC9002D5}" type="pres">
      <dgm:prSet presAssocID="{82E68E8D-D649-48F2-8DC6-42916262A3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AB8F3B10-0DBF-4D03-B284-0FEB7A630FDA}" type="pres">
      <dgm:prSet presAssocID="{82E68E8D-D649-48F2-8DC6-42916262A34C}" presName="spaceRect" presStyleCnt="0"/>
      <dgm:spPr/>
    </dgm:pt>
    <dgm:pt modelId="{4B8497ED-0AFE-45AA-8795-2C54CA398417}" type="pres">
      <dgm:prSet presAssocID="{82E68E8D-D649-48F2-8DC6-42916262A34C}" presName="textRect" presStyleLbl="revTx" presStyleIdx="1" presStyleCnt="3">
        <dgm:presLayoutVars>
          <dgm:chMax val="1"/>
          <dgm:chPref val="1"/>
        </dgm:presLayoutVars>
      </dgm:prSet>
      <dgm:spPr/>
    </dgm:pt>
    <dgm:pt modelId="{304FDFCF-485B-47F8-A4EA-6ABEA2944E83}" type="pres">
      <dgm:prSet presAssocID="{2D80B978-A2D4-400A-8C7E-AD0454B62224}" presName="sibTrans" presStyleCnt="0"/>
      <dgm:spPr/>
    </dgm:pt>
    <dgm:pt modelId="{F320E0A9-58E9-49D9-941C-988E8EB40437}" type="pres">
      <dgm:prSet presAssocID="{7EEADB20-4787-46A2-BFA8-825A3FF267A4}" presName="compNode" presStyleCnt="0"/>
      <dgm:spPr/>
    </dgm:pt>
    <dgm:pt modelId="{F8AAD983-CB42-41EC-87BB-5A80E944D49F}" type="pres">
      <dgm:prSet presAssocID="{7EEADB20-4787-46A2-BFA8-825A3FF26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C1A8F717-053E-42CC-85D2-527EE49FC799}" type="pres">
      <dgm:prSet presAssocID="{7EEADB20-4787-46A2-BFA8-825A3FF267A4}" presName="spaceRect" presStyleCnt="0"/>
      <dgm:spPr/>
    </dgm:pt>
    <dgm:pt modelId="{EE186803-D906-4034-BB28-9BD74EC0FE91}" type="pres">
      <dgm:prSet presAssocID="{7EEADB20-4787-46A2-BFA8-825A3FF267A4}" presName="textRect" presStyleLbl="revTx" presStyleIdx="2" presStyleCnt="3">
        <dgm:presLayoutVars>
          <dgm:chMax val="1"/>
          <dgm:chPref val="1"/>
        </dgm:presLayoutVars>
      </dgm:prSet>
      <dgm:spPr/>
    </dgm:pt>
  </dgm:ptLst>
  <dgm:cxnLst>
    <dgm:cxn modelId="{2FD40F0E-CC10-4B37-A320-5B42DFD4693D}" srcId="{FC3A47F9-B083-429C-8405-A888C2B9E4F4}" destId="{BF02C2E3-1B8F-417C-B84B-BE60CC843E37}" srcOrd="0" destOrd="0" parTransId="{EA98BD07-91B0-47AF-B7B8-FB184888926D}" sibTransId="{1DED5ACF-D38C-45CD-AD31-20EF0B65C786}"/>
    <dgm:cxn modelId="{127EF030-2285-4666-920B-0813221509EB}" type="presOf" srcId="{82E68E8D-D649-48F2-8DC6-42916262A34C}" destId="{4B8497ED-0AFE-45AA-8795-2C54CA398417}" srcOrd="0" destOrd="0" presId="urn:microsoft.com/office/officeart/2018/2/layout/IconLabelList"/>
    <dgm:cxn modelId="{AF052F99-61C6-43D2-AE60-B6F711AD4C91}" type="presOf" srcId="{7EEADB20-4787-46A2-BFA8-825A3FF267A4}" destId="{EE186803-D906-4034-BB28-9BD74EC0FE91}" srcOrd="0" destOrd="0" presId="urn:microsoft.com/office/officeart/2018/2/layout/IconLabelList"/>
    <dgm:cxn modelId="{DA4EF2BB-86D8-4389-ABFB-7AE60C753113}" srcId="{FC3A47F9-B083-429C-8405-A888C2B9E4F4}" destId="{7EEADB20-4787-46A2-BFA8-825A3FF267A4}" srcOrd="2" destOrd="0" parTransId="{FA7B7E66-65D1-4095-B990-5E625413411A}" sibTransId="{33A06E29-5C85-4110-92A1-C3356607BF19}"/>
    <dgm:cxn modelId="{C8F98FC3-18C9-4385-8630-4F43C93D21EC}" type="presOf" srcId="{BF02C2E3-1B8F-417C-B84B-BE60CC843E37}" destId="{FC931CD1-7E3C-455C-8B41-5D21675CC490}" srcOrd="0" destOrd="0" presId="urn:microsoft.com/office/officeart/2018/2/layout/IconLabelList"/>
    <dgm:cxn modelId="{5B0932E1-C353-4FC3-A524-1E5DC9BE04A0}" type="presOf" srcId="{FC3A47F9-B083-429C-8405-A888C2B9E4F4}" destId="{F21946F0-F2B1-4C3D-9C28-5C8376871E85}" srcOrd="0" destOrd="0" presId="urn:microsoft.com/office/officeart/2018/2/layout/IconLabelList"/>
    <dgm:cxn modelId="{5D28D7F3-F107-46C6-A9C4-007FC8CD4F90}" srcId="{FC3A47F9-B083-429C-8405-A888C2B9E4F4}" destId="{82E68E8D-D649-48F2-8DC6-42916262A34C}" srcOrd="1" destOrd="0" parTransId="{DF96ED50-74BD-4869-A422-3FA83C223C04}" sibTransId="{2D80B978-A2D4-400A-8C7E-AD0454B62224}"/>
    <dgm:cxn modelId="{6D1A8259-C7E9-4BEC-836F-48D6D86704A9}" type="presParOf" srcId="{F21946F0-F2B1-4C3D-9C28-5C8376871E85}" destId="{E6A74AA2-D09F-48CC-829A-F5D282C4E8A9}" srcOrd="0" destOrd="0" presId="urn:microsoft.com/office/officeart/2018/2/layout/IconLabelList"/>
    <dgm:cxn modelId="{D4344ED7-2FBB-4963-9F17-5856264B893E}" type="presParOf" srcId="{E6A74AA2-D09F-48CC-829A-F5D282C4E8A9}" destId="{C3758C67-A618-44B5-83F8-65846D9F4203}" srcOrd="0" destOrd="0" presId="urn:microsoft.com/office/officeart/2018/2/layout/IconLabelList"/>
    <dgm:cxn modelId="{C6772B9A-B384-4D9D-A241-0096703D820B}" type="presParOf" srcId="{E6A74AA2-D09F-48CC-829A-F5D282C4E8A9}" destId="{BD2C07E7-3677-4D0E-A7CE-F1B0F8994ED8}" srcOrd="1" destOrd="0" presId="urn:microsoft.com/office/officeart/2018/2/layout/IconLabelList"/>
    <dgm:cxn modelId="{1E7C283C-3104-4992-B7FC-7F9D62103374}" type="presParOf" srcId="{E6A74AA2-D09F-48CC-829A-F5D282C4E8A9}" destId="{FC931CD1-7E3C-455C-8B41-5D21675CC490}" srcOrd="2" destOrd="0" presId="urn:microsoft.com/office/officeart/2018/2/layout/IconLabelList"/>
    <dgm:cxn modelId="{F6D18FD7-2C18-4DBF-AAEA-6DE9A3570AE8}" type="presParOf" srcId="{F21946F0-F2B1-4C3D-9C28-5C8376871E85}" destId="{42B6F7D2-BA34-431C-9FB5-DF3122E9EB1F}" srcOrd="1" destOrd="0" presId="urn:microsoft.com/office/officeart/2018/2/layout/IconLabelList"/>
    <dgm:cxn modelId="{F8151D06-B215-4B00-BF64-4D7FC352E87B}" type="presParOf" srcId="{F21946F0-F2B1-4C3D-9C28-5C8376871E85}" destId="{01F63B4A-2A9A-4BCA-94F4-A4397466C4C7}" srcOrd="2" destOrd="0" presId="urn:microsoft.com/office/officeart/2018/2/layout/IconLabelList"/>
    <dgm:cxn modelId="{05219404-30CE-4F0C-BEA5-F469609E09B9}" type="presParOf" srcId="{01F63B4A-2A9A-4BCA-94F4-A4397466C4C7}" destId="{FE7B4868-D621-46DA-84CB-C17FBC9002D5}" srcOrd="0" destOrd="0" presId="urn:microsoft.com/office/officeart/2018/2/layout/IconLabelList"/>
    <dgm:cxn modelId="{5725373B-AE24-41D1-9472-366EDBB35074}" type="presParOf" srcId="{01F63B4A-2A9A-4BCA-94F4-A4397466C4C7}" destId="{AB8F3B10-0DBF-4D03-B284-0FEB7A630FDA}" srcOrd="1" destOrd="0" presId="urn:microsoft.com/office/officeart/2018/2/layout/IconLabelList"/>
    <dgm:cxn modelId="{0F0E65CC-5B5A-462F-A7D1-483EA363DAA3}" type="presParOf" srcId="{01F63B4A-2A9A-4BCA-94F4-A4397466C4C7}" destId="{4B8497ED-0AFE-45AA-8795-2C54CA398417}" srcOrd="2" destOrd="0" presId="urn:microsoft.com/office/officeart/2018/2/layout/IconLabelList"/>
    <dgm:cxn modelId="{98BCCC5E-4105-49D3-8E70-D81B670D8F76}" type="presParOf" srcId="{F21946F0-F2B1-4C3D-9C28-5C8376871E85}" destId="{304FDFCF-485B-47F8-A4EA-6ABEA2944E83}" srcOrd="3" destOrd="0" presId="urn:microsoft.com/office/officeart/2018/2/layout/IconLabelList"/>
    <dgm:cxn modelId="{CA962EBE-048C-4724-A7AA-FD3F7A5C07C7}" type="presParOf" srcId="{F21946F0-F2B1-4C3D-9C28-5C8376871E85}" destId="{F320E0A9-58E9-49D9-941C-988E8EB40437}" srcOrd="4" destOrd="0" presId="urn:microsoft.com/office/officeart/2018/2/layout/IconLabelList"/>
    <dgm:cxn modelId="{6E860EF6-C526-47AA-A28A-A43C9FFEA50C}" type="presParOf" srcId="{F320E0A9-58E9-49D9-941C-988E8EB40437}" destId="{F8AAD983-CB42-41EC-87BB-5A80E944D49F}" srcOrd="0" destOrd="0" presId="urn:microsoft.com/office/officeart/2018/2/layout/IconLabelList"/>
    <dgm:cxn modelId="{F082FFD2-4EED-4B9C-97CD-C7CB21820571}" type="presParOf" srcId="{F320E0A9-58E9-49D9-941C-988E8EB40437}" destId="{C1A8F717-053E-42CC-85D2-527EE49FC799}" srcOrd="1" destOrd="0" presId="urn:microsoft.com/office/officeart/2018/2/layout/IconLabelList"/>
    <dgm:cxn modelId="{4C57EC57-69CE-453E-8368-33EB085F7E0E}" type="presParOf" srcId="{F320E0A9-58E9-49D9-941C-988E8EB40437}" destId="{EE186803-D906-4034-BB28-9BD74EC0FE9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FEB561-73D7-473F-AC83-9483FA7307F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61C6FE-A8CE-4438-AB93-088CB83FDACD}">
      <dgm:prSet/>
      <dgm:spPr/>
      <dgm:t>
        <a:bodyPr/>
        <a:lstStyle/>
        <a:p>
          <a:r>
            <a:rPr lang="en-US" b="1" i="0"/>
            <a:t>Patching</a:t>
          </a:r>
          <a:r>
            <a:rPr lang="en-US" b="0" i="0"/>
            <a:t>: the image is divided into fixed-size patches, each of these patches is then linearly embedded into a flat vector.</a:t>
          </a:r>
          <a:endParaRPr lang="en-US"/>
        </a:p>
      </dgm:t>
    </dgm:pt>
    <dgm:pt modelId="{CD3A90AC-4CBF-4FBB-A0D4-81E57F023FB9}" type="parTrans" cxnId="{980B34E9-5E44-469F-B6ED-E971F334A8AA}">
      <dgm:prSet/>
      <dgm:spPr/>
      <dgm:t>
        <a:bodyPr/>
        <a:lstStyle/>
        <a:p>
          <a:endParaRPr lang="en-US"/>
        </a:p>
      </dgm:t>
    </dgm:pt>
    <dgm:pt modelId="{565B67CD-FC7C-4ABD-B828-5C38095F64DE}" type="sibTrans" cxnId="{980B34E9-5E44-469F-B6ED-E971F334A8AA}">
      <dgm:prSet/>
      <dgm:spPr/>
      <dgm:t>
        <a:bodyPr/>
        <a:lstStyle/>
        <a:p>
          <a:endParaRPr lang="en-US"/>
        </a:p>
      </dgm:t>
    </dgm:pt>
    <dgm:pt modelId="{75C435EC-3DD3-41EA-A986-52FE4A2A426F}">
      <dgm:prSet/>
      <dgm:spPr/>
      <dgm:t>
        <a:bodyPr/>
        <a:lstStyle/>
        <a:p>
          <a:r>
            <a:rPr lang="en-US" b="1" i="0"/>
            <a:t>Positional Encoding</a:t>
          </a:r>
          <a:r>
            <a:rPr lang="en-US" b="0" i="0"/>
            <a:t>: Positional embeddings are added to the patch embeddings to provide some spatial context </a:t>
          </a:r>
          <a:endParaRPr lang="en-US"/>
        </a:p>
      </dgm:t>
    </dgm:pt>
    <dgm:pt modelId="{8C69F37F-403C-43ED-91E8-650210C459A6}" type="parTrans" cxnId="{DF5B4AE5-8DD6-44CE-897D-D751CF4495F2}">
      <dgm:prSet/>
      <dgm:spPr/>
      <dgm:t>
        <a:bodyPr/>
        <a:lstStyle/>
        <a:p>
          <a:endParaRPr lang="en-US"/>
        </a:p>
      </dgm:t>
    </dgm:pt>
    <dgm:pt modelId="{FB726B2D-CB93-4F13-B29B-BBB52393D306}" type="sibTrans" cxnId="{DF5B4AE5-8DD6-44CE-897D-D751CF4495F2}">
      <dgm:prSet/>
      <dgm:spPr/>
      <dgm:t>
        <a:bodyPr/>
        <a:lstStyle/>
        <a:p>
          <a:endParaRPr lang="en-US"/>
        </a:p>
      </dgm:t>
    </dgm:pt>
    <dgm:pt modelId="{2020AB05-1D53-457E-A3C4-94E2133CFF38}">
      <dgm:prSet/>
      <dgm:spPr/>
      <dgm:t>
        <a:bodyPr/>
        <a:lstStyle/>
        <a:p>
          <a:r>
            <a:rPr lang="en-US" b="1" i="0"/>
            <a:t>Transformer Encoder</a:t>
          </a:r>
          <a:endParaRPr lang="en-US"/>
        </a:p>
      </dgm:t>
    </dgm:pt>
    <dgm:pt modelId="{57787C78-C53E-4C18-BAE6-B79D11F44889}" type="parTrans" cxnId="{D017E25C-F254-4090-BA60-AADC20A65FDC}">
      <dgm:prSet/>
      <dgm:spPr/>
      <dgm:t>
        <a:bodyPr/>
        <a:lstStyle/>
        <a:p>
          <a:endParaRPr lang="en-US"/>
        </a:p>
      </dgm:t>
    </dgm:pt>
    <dgm:pt modelId="{27997DDB-0F23-4A73-AFE0-6D3E041B1D10}" type="sibTrans" cxnId="{D017E25C-F254-4090-BA60-AADC20A65FDC}">
      <dgm:prSet/>
      <dgm:spPr/>
      <dgm:t>
        <a:bodyPr/>
        <a:lstStyle/>
        <a:p>
          <a:endParaRPr lang="en-US"/>
        </a:p>
      </dgm:t>
    </dgm:pt>
    <dgm:pt modelId="{54B16244-862D-4BEF-9662-43732757C11C}">
      <dgm:prSet/>
      <dgm:spPr/>
      <dgm:t>
        <a:bodyPr/>
        <a:lstStyle/>
        <a:p>
          <a:r>
            <a:rPr lang="en-US" b="1" i="0"/>
            <a:t>Classification Head</a:t>
          </a:r>
          <a:r>
            <a:rPr lang="en-US" b="0" i="0"/>
            <a:t>: For tasks like image classification, a special 'classification token' is prepended to the sequence of embedded patches. </a:t>
          </a:r>
          <a:endParaRPr lang="en-US"/>
        </a:p>
      </dgm:t>
    </dgm:pt>
    <dgm:pt modelId="{D7EEEAD1-EA17-4DFA-9E08-E6BFDD4C6576}" type="parTrans" cxnId="{52F614C8-28D7-4E54-BDC4-3D9A52E6B376}">
      <dgm:prSet/>
      <dgm:spPr/>
      <dgm:t>
        <a:bodyPr/>
        <a:lstStyle/>
        <a:p>
          <a:endParaRPr lang="en-US"/>
        </a:p>
      </dgm:t>
    </dgm:pt>
    <dgm:pt modelId="{7C65FE07-F48D-4169-9958-ED11295152FE}" type="sibTrans" cxnId="{52F614C8-28D7-4E54-BDC4-3D9A52E6B376}">
      <dgm:prSet/>
      <dgm:spPr/>
      <dgm:t>
        <a:bodyPr/>
        <a:lstStyle/>
        <a:p>
          <a:endParaRPr lang="en-US"/>
        </a:p>
      </dgm:t>
    </dgm:pt>
    <dgm:pt modelId="{4E441BC8-B7B5-45AD-A91D-A691C9580B89}">
      <dgm:prSet/>
      <dgm:spPr/>
      <dgm:t>
        <a:bodyPr/>
        <a:lstStyle/>
        <a:p>
          <a:r>
            <a:rPr lang="en-US" b="1" i="0"/>
            <a:t>Training and Data Augmentation</a:t>
          </a:r>
          <a:r>
            <a:rPr lang="en-US" b="0" i="0"/>
            <a:t>: ViT benefits from larger datasets </a:t>
          </a:r>
          <a:endParaRPr lang="en-US"/>
        </a:p>
      </dgm:t>
    </dgm:pt>
    <dgm:pt modelId="{166BB16F-99FD-4CBA-A13B-10BC11FE5C2F}" type="parTrans" cxnId="{10DD1B43-219A-4D62-997D-6C56D2B123F4}">
      <dgm:prSet/>
      <dgm:spPr/>
      <dgm:t>
        <a:bodyPr/>
        <a:lstStyle/>
        <a:p>
          <a:endParaRPr lang="en-US"/>
        </a:p>
      </dgm:t>
    </dgm:pt>
    <dgm:pt modelId="{3654B2CF-330D-40EE-8968-F4F9D2555CB9}" type="sibTrans" cxnId="{10DD1B43-219A-4D62-997D-6C56D2B123F4}">
      <dgm:prSet/>
      <dgm:spPr/>
      <dgm:t>
        <a:bodyPr/>
        <a:lstStyle/>
        <a:p>
          <a:endParaRPr lang="en-US"/>
        </a:p>
      </dgm:t>
    </dgm:pt>
    <dgm:pt modelId="{15A87EAC-1DC6-4E86-9837-1D18D94EE9C4}" type="pres">
      <dgm:prSet presAssocID="{91FEB561-73D7-473F-AC83-9483FA7307FC}" presName="root" presStyleCnt="0">
        <dgm:presLayoutVars>
          <dgm:dir/>
          <dgm:resizeHandles val="exact"/>
        </dgm:presLayoutVars>
      </dgm:prSet>
      <dgm:spPr/>
    </dgm:pt>
    <dgm:pt modelId="{9F161272-FC4E-45F2-80B7-CC0ED4EF791B}" type="pres">
      <dgm:prSet presAssocID="{3261C6FE-A8CE-4438-AB93-088CB83FDACD}" presName="compNode" presStyleCnt="0"/>
      <dgm:spPr/>
    </dgm:pt>
    <dgm:pt modelId="{1CAF34C5-E2F3-46CC-BBCF-C41BE9A67FA5}" type="pres">
      <dgm:prSet presAssocID="{3261C6FE-A8CE-4438-AB93-088CB83FDA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AB6324D-7F88-4B1F-B9D8-E543317618CC}" type="pres">
      <dgm:prSet presAssocID="{3261C6FE-A8CE-4438-AB93-088CB83FDACD}" presName="spaceRect" presStyleCnt="0"/>
      <dgm:spPr/>
    </dgm:pt>
    <dgm:pt modelId="{E3191649-62E9-46C5-B24B-40C22E645C0A}" type="pres">
      <dgm:prSet presAssocID="{3261C6FE-A8CE-4438-AB93-088CB83FDACD}" presName="textRect" presStyleLbl="revTx" presStyleIdx="0" presStyleCnt="5">
        <dgm:presLayoutVars>
          <dgm:chMax val="1"/>
          <dgm:chPref val="1"/>
        </dgm:presLayoutVars>
      </dgm:prSet>
      <dgm:spPr/>
    </dgm:pt>
    <dgm:pt modelId="{9FAF18A3-4170-4555-9E66-3D5D0937225F}" type="pres">
      <dgm:prSet presAssocID="{565B67CD-FC7C-4ABD-B828-5C38095F64DE}" presName="sibTrans" presStyleCnt="0"/>
      <dgm:spPr/>
    </dgm:pt>
    <dgm:pt modelId="{BC32C3E5-FA7C-40BF-A48E-0D857C723CAC}" type="pres">
      <dgm:prSet presAssocID="{75C435EC-3DD3-41EA-A986-52FE4A2A426F}" presName="compNode" presStyleCnt="0"/>
      <dgm:spPr/>
    </dgm:pt>
    <dgm:pt modelId="{2AE534C9-B7B0-4DC2-B64F-B402BDE9B0EC}" type="pres">
      <dgm:prSet presAssocID="{75C435EC-3DD3-41EA-A986-52FE4A2A42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4D375A4-C541-4F3C-808E-E6647A85440F}" type="pres">
      <dgm:prSet presAssocID="{75C435EC-3DD3-41EA-A986-52FE4A2A426F}" presName="spaceRect" presStyleCnt="0"/>
      <dgm:spPr/>
    </dgm:pt>
    <dgm:pt modelId="{14885BE3-71FF-4E0D-9A17-914C37A8D8BE}" type="pres">
      <dgm:prSet presAssocID="{75C435EC-3DD3-41EA-A986-52FE4A2A426F}" presName="textRect" presStyleLbl="revTx" presStyleIdx="1" presStyleCnt="5">
        <dgm:presLayoutVars>
          <dgm:chMax val="1"/>
          <dgm:chPref val="1"/>
        </dgm:presLayoutVars>
      </dgm:prSet>
      <dgm:spPr/>
    </dgm:pt>
    <dgm:pt modelId="{393D1834-2A50-4946-9B33-E8225CE62CC0}" type="pres">
      <dgm:prSet presAssocID="{FB726B2D-CB93-4F13-B29B-BBB52393D306}" presName="sibTrans" presStyleCnt="0"/>
      <dgm:spPr/>
    </dgm:pt>
    <dgm:pt modelId="{E88C49C7-412B-46E0-B83E-82AAA755A604}" type="pres">
      <dgm:prSet presAssocID="{2020AB05-1D53-457E-A3C4-94E2133CFF38}" presName="compNode" presStyleCnt="0"/>
      <dgm:spPr/>
    </dgm:pt>
    <dgm:pt modelId="{3A5FCDD2-CE9E-4EC1-AB9C-EE78DB527B0A}" type="pres">
      <dgm:prSet presAssocID="{2020AB05-1D53-457E-A3C4-94E2133CFF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A737A820-66BC-481C-9DFF-E0A194314669}" type="pres">
      <dgm:prSet presAssocID="{2020AB05-1D53-457E-A3C4-94E2133CFF38}" presName="spaceRect" presStyleCnt="0"/>
      <dgm:spPr/>
    </dgm:pt>
    <dgm:pt modelId="{24347CC4-791F-4A68-8258-2E450ABF1CE7}" type="pres">
      <dgm:prSet presAssocID="{2020AB05-1D53-457E-A3C4-94E2133CFF38}" presName="textRect" presStyleLbl="revTx" presStyleIdx="2" presStyleCnt="5">
        <dgm:presLayoutVars>
          <dgm:chMax val="1"/>
          <dgm:chPref val="1"/>
        </dgm:presLayoutVars>
      </dgm:prSet>
      <dgm:spPr/>
    </dgm:pt>
    <dgm:pt modelId="{D6F56879-0CA2-497C-9ED9-06531BEF56FC}" type="pres">
      <dgm:prSet presAssocID="{27997DDB-0F23-4A73-AFE0-6D3E041B1D10}" presName="sibTrans" presStyleCnt="0"/>
      <dgm:spPr/>
    </dgm:pt>
    <dgm:pt modelId="{6B0E93AD-6FDF-4742-97A9-97DD5930A2DA}" type="pres">
      <dgm:prSet presAssocID="{54B16244-862D-4BEF-9662-43732757C11C}" presName="compNode" presStyleCnt="0"/>
      <dgm:spPr/>
    </dgm:pt>
    <dgm:pt modelId="{F16EB22E-533B-4147-A4C5-68BEA16ED949}" type="pres">
      <dgm:prSet presAssocID="{54B16244-862D-4BEF-9662-43732757C1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34B3E88-C647-42B1-AB2D-3B32F30C1454}" type="pres">
      <dgm:prSet presAssocID="{54B16244-862D-4BEF-9662-43732757C11C}" presName="spaceRect" presStyleCnt="0"/>
      <dgm:spPr/>
    </dgm:pt>
    <dgm:pt modelId="{4C390EBA-49AF-438E-8DDB-4F4CCD87253F}" type="pres">
      <dgm:prSet presAssocID="{54B16244-862D-4BEF-9662-43732757C11C}" presName="textRect" presStyleLbl="revTx" presStyleIdx="3" presStyleCnt="5">
        <dgm:presLayoutVars>
          <dgm:chMax val="1"/>
          <dgm:chPref val="1"/>
        </dgm:presLayoutVars>
      </dgm:prSet>
      <dgm:spPr/>
    </dgm:pt>
    <dgm:pt modelId="{9B9BBE72-8590-450D-BC08-BE3152447A16}" type="pres">
      <dgm:prSet presAssocID="{7C65FE07-F48D-4169-9958-ED11295152FE}" presName="sibTrans" presStyleCnt="0"/>
      <dgm:spPr/>
    </dgm:pt>
    <dgm:pt modelId="{B7DD1EC4-09C0-4768-80B5-24BFB894C954}" type="pres">
      <dgm:prSet presAssocID="{4E441BC8-B7B5-45AD-A91D-A691C9580B89}" presName="compNode" presStyleCnt="0"/>
      <dgm:spPr/>
    </dgm:pt>
    <dgm:pt modelId="{A6EDAF5D-2010-4277-83DB-6C49CDE0FEF7}" type="pres">
      <dgm:prSet presAssocID="{4E441BC8-B7B5-45AD-A91D-A691C9580B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9EF9DFE4-A6C7-4119-B65F-BB796DE47620}" type="pres">
      <dgm:prSet presAssocID="{4E441BC8-B7B5-45AD-A91D-A691C9580B89}" presName="spaceRect" presStyleCnt="0"/>
      <dgm:spPr/>
    </dgm:pt>
    <dgm:pt modelId="{DC05F513-2DFE-449F-951E-0CB0111FD4A8}" type="pres">
      <dgm:prSet presAssocID="{4E441BC8-B7B5-45AD-A91D-A691C9580B89}" presName="textRect" presStyleLbl="revTx" presStyleIdx="4" presStyleCnt="5">
        <dgm:presLayoutVars>
          <dgm:chMax val="1"/>
          <dgm:chPref val="1"/>
        </dgm:presLayoutVars>
      </dgm:prSet>
      <dgm:spPr/>
    </dgm:pt>
  </dgm:ptLst>
  <dgm:cxnLst>
    <dgm:cxn modelId="{C652502D-4DA7-46F4-B2D4-6C9F8551D1C0}" type="presOf" srcId="{75C435EC-3DD3-41EA-A986-52FE4A2A426F}" destId="{14885BE3-71FF-4E0D-9A17-914C37A8D8BE}" srcOrd="0" destOrd="0" presId="urn:microsoft.com/office/officeart/2018/2/layout/IconLabelList"/>
    <dgm:cxn modelId="{D017E25C-F254-4090-BA60-AADC20A65FDC}" srcId="{91FEB561-73D7-473F-AC83-9483FA7307FC}" destId="{2020AB05-1D53-457E-A3C4-94E2133CFF38}" srcOrd="2" destOrd="0" parTransId="{57787C78-C53E-4C18-BAE6-B79D11F44889}" sibTransId="{27997DDB-0F23-4A73-AFE0-6D3E041B1D10}"/>
    <dgm:cxn modelId="{10DD1B43-219A-4D62-997D-6C56D2B123F4}" srcId="{91FEB561-73D7-473F-AC83-9483FA7307FC}" destId="{4E441BC8-B7B5-45AD-A91D-A691C9580B89}" srcOrd="4" destOrd="0" parTransId="{166BB16F-99FD-4CBA-A13B-10BC11FE5C2F}" sibTransId="{3654B2CF-330D-40EE-8968-F4F9D2555CB9}"/>
    <dgm:cxn modelId="{A8555C70-1195-4913-B64D-736FD6393C40}" type="presOf" srcId="{54B16244-862D-4BEF-9662-43732757C11C}" destId="{4C390EBA-49AF-438E-8DDB-4F4CCD87253F}" srcOrd="0" destOrd="0" presId="urn:microsoft.com/office/officeart/2018/2/layout/IconLabelList"/>
    <dgm:cxn modelId="{59B0F059-D444-4294-99E8-D37D97C0EF4B}" type="presOf" srcId="{4E441BC8-B7B5-45AD-A91D-A691C9580B89}" destId="{DC05F513-2DFE-449F-951E-0CB0111FD4A8}" srcOrd="0" destOrd="0" presId="urn:microsoft.com/office/officeart/2018/2/layout/IconLabelList"/>
    <dgm:cxn modelId="{072FBF97-5BA0-4060-89AF-C195E75F3877}" type="presOf" srcId="{3261C6FE-A8CE-4438-AB93-088CB83FDACD}" destId="{E3191649-62E9-46C5-B24B-40C22E645C0A}" srcOrd="0" destOrd="0" presId="urn:microsoft.com/office/officeart/2018/2/layout/IconLabelList"/>
    <dgm:cxn modelId="{776A00BC-2620-46AB-B558-7B9087C1B1FF}" type="presOf" srcId="{91FEB561-73D7-473F-AC83-9483FA7307FC}" destId="{15A87EAC-1DC6-4E86-9837-1D18D94EE9C4}" srcOrd="0" destOrd="0" presId="urn:microsoft.com/office/officeart/2018/2/layout/IconLabelList"/>
    <dgm:cxn modelId="{52F614C8-28D7-4E54-BDC4-3D9A52E6B376}" srcId="{91FEB561-73D7-473F-AC83-9483FA7307FC}" destId="{54B16244-862D-4BEF-9662-43732757C11C}" srcOrd="3" destOrd="0" parTransId="{D7EEEAD1-EA17-4DFA-9E08-E6BFDD4C6576}" sibTransId="{7C65FE07-F48D-4169-9958-ED11295152FE}"/>
    <dgm:cxn modelId="{DF5B4AE5-8DD6-44CE-897D-D751CF4495F2}" srcId="{91FEB561-73D7-473F-AC83-9483FA7307FC}" destId="{75C435EC-3DD3-41EA-A986-52FE4A2A426F}" srcOrd="1" destOrd="0" parTransId="{8C69F37F-403C-43ED-91E8-650210C459A6}" sibTransId="{FB726B2D-CB93-4F13-B29B-BBB52393D306}"/>
    <dgm:cxn modelId="{980B34E9-5E44-469F-B6ED-E971F334A8AA}" srcId="{91FEB561-73D7-473F-AC83-9483FA7307FC}" destId="{3261C6FE-A8CE-4438-AB93-088CB83FDACD}" srcOrd="0" destOrd="0" parTransId="{CD3A90AC-4CBF-4FBB-A0D4-81E57F023FB9}" sibTransId="{565B67CD-FC7C-4ABD-B828-5C38095F64DE}"/>
    <dgm:cxn modelId="{5AFE90EA-5719-453D-B70B-250CB40AA855}" type="presOf" srcId="{2020AB05-1D53-457E-A3C4-94E2133CFF38}" destId="{24347CC4-791F-4A68-8258-2E450ABF1CE7}" srcOrd="0" destOrd="0" presId="urn:microsoft.com/office/officeart/2018/2/layout/IconLabelList"/>
    <dgm:cxn modelId="{84345676-CEF1-4833-9C08-324FDBB8DC09}" type="presParOf" srcId="{15A87EAC-1DC6-4E86-9837-1D18D94EE9C4}" destId="{9F161272-FC4E-45F2-80B7-CC0ED4EF791B}" srcOrd="0" destOrd="0" presId="urn:microsoft.com/office/officeart/2018/2/layout/IconLabelList"/>
    <dgm:cxn modelId="{9EEF5679-B63F-4D26-BE29-1E0BB42448BE}" type="presParOf" srcId="{9F161272-FC4E-45F2-80B7-CC0ED4EF791B}" destId="{1CAF34C5-E2F3-46CC-BBCF-C41BE9A67FA5}" srcOrd="0" destOrd="0" presId="urn:microsoft.com/office/officeart/2018/2/layout/IconLabelList"/>
    <dgm:cxn modelId="{9AE1BED3-5985-4624-8FAD-D90357F0BF6F}" type="presParOf" srcId="{9F161272-FC4E-45F2-80B7-CC0ED4EF791B}" destId="{8AB6324D-7F88-4B1F-B9D8-E543317618CC}" srcOrd="1" destOrd="0" presId="urn:microsoft.com/office/officeart/2018/2/layout/IconLabelList"/>
    <dgm:cxn modelId="{19DF793F-8F82-4F3C-B7C6-360A5C3B2DA8}" type="presParOf" srcId="{9F161272-FC4E-45F2-80B7-CC0ED4EF791B}" destId="{E3191649-62E9-46C5-B24B-40C22E645C0A}" srcOrd="2" destOrd="0" presId="urn:microsoft.com/office/officeart/2018/2/layout/IconLabelList"/>
    <dgm:cxn modelId="{3053CACB-1479-4055-942F-A8DDF1BBDAB6}" type="presParOf" srcId="{15A87EAC-1DC6-4E86-9837-1D18D94EE9C4}" destId="{9FAF18A3-4170-4555-9E66-3D5D0937225F}" srcOrd="1" destOrd="0" presId="urn:microsoft.com/office/officeart/2018/2/layout/IconLabelList"/>
    <dgm:cxn modelId="{4FFA22A2-3744-45AE-A6BC-219D144E084F}" type="presParOf" srcId="{15A87EAC-1DC6-4E86-9837-1D18D94EE9C4}" destId="{BC32C3E5-FA7C-40BF-A48E-0D857C723CAC}" srcOrd="2" destOrd="0" presId="urn:microsoft.com/office/officeart/2018/2/layout/IconLabelList"/>
    <dgm:cxn modelId="{F8FD0D64-E895-458E-AC76-5C82EECC6281}" type="presParOf" srcId="{BC32C3E5-FA7C-40BF-A48E-0D857C723CAC}" destId="{2AE534C9-B7B0-4DC2-B64F-B402BDE9B0EC}" srcOrd="0" destOrd="0" presId="urn:microsoft.com/office/officeart/2018/2/layout/IconLabelList"/>
    <dgm:cxn modelId="{6981A633-E3FD-409B-8D5B-1F288F01EC81}" type="presParOf" srcId="{BC32C3E5-FA7C-40BF-A48E-0D857C723CAC}" destId="{E4D375A4-C541-4F3C-808E-E6647A85440F}" srcOrd="1" destOrd="0" presId="urn:microsoft.com/office/officeart/2018/2/layout/IconLabelList"/>
    <dgm:cxn modelId="{9C2D4D02-A375-45D2-9B4F-82B1A01DC5FF}" type="presParOf" srcId="{BC32C3E5-FA7C-40BF-A48E-0D857C723CAC}" destId="{14885BE3-71FF-4E0D-9A17-914C37A8D8BE}" srcOrd="2" destOrd="0" presId="urn:microsoft.com/office/officeart/2018/2/layout/IconLabelList"/>
    <dgm:cxn modelId="{054C4A8A-34CA-4B0F-9C6B-54A1184EBCA2}" type="presParOf" srcId="{15A87EAC-1DC6-4E86-9837-1D18D94EE9C4}" destId="{393D1834-2A50-4946-9B33-E8225CE62CC0}" srcOrd="3" destOrd="0" presId="urn:microsoft.com/office/officeart/2018/2/layout/IconLabelList"/>
    <dgm:cxn modelId="{461C267C-882A-4719-B962-F1DAA3F0C095}" type="presParOf" srcId="{15A87EAC-1DC6-4E86-9837-1D18D94EE9C4}" destId="{E88C49C7-412B-46E0-B83E-82AAA755A604}" srcOrd="4" destOrd="0" presId="urn:microsoft.com/office/officeart/2018/2/layout/IconLabelList"/>
    <dgm:cxn modelId="{439B35C0-5A74-48B3-B918-6651FA58E03D}" type="presParOf" srcId="{E88C49C7-412B-46E0-B83E-82AAA755A604}" destId="{3A5FCDD2-CE9E-4EC1-AB9C-EE78DB527B0A}" srcOrd="0" destOrd="0" presId="urn:microsoft.com/office/officeart/2018/2/layout/IconLabelList"/>
    <dgm:cxn modelId="{60D953E0-5212-4A62-A069-BAD2DDFC74BE}" type="presParOf" srcId="{E88C49C7-412B-46E0-B83E-82AAA755A604}" destId="{A737A820-66BC-481C-9DFF-E0A194314669}" srcOrd="1" destOrd="0" presId="urn:microsoft.com/office/officeart/2018/2/layout/IconLabelList"/>
    <dgm:cxn modelId="{C39130C5-B29A-46B9-9B5E-E98D26F55A2D}" type="presParOf" srcId="{E88C49C7-412B-46E0-B83E-82AAA755A604}" destId="{24347CC4-791F-4A68-8258-2E450ABF1CE7}" srcOrd="2" destOrd="0" presId="urn:microsoft.com/office/officeart/2018/2/layout/IconLabelList"/>
    <dgm:cxn modelId="{4D0C564D-1AB1-4C7A-8561-AE34EE564DFF}" type="presParOf" srcId="{15A87EAC-1DC6-4E86-9837-1D18D94EE9C4}" destId="{D6F56879-0CA2-497C-9ED9-06531BEF56FC}" srcOrd="5" destOrd="0" presId="urn:microsoft.com/office/officeart/2018/2/layout/IconLabelList"/>
    <dgm:cxn modelId="{61C4CE12-E116-40D8-9DCB-CBD4C03C1BCB}" type="presParOf" srcId="{15A87EAC-1DC6-4E86-9837-1D18D94EE9C4}" destId="{6B0E93AD-6FDF-4742-97A9-97DD5930A2DA}" srcOrd="6" destOrd="0" presId="urn:microsoft.com/office/officeart/2018/2/layout/IconLabelList"/>
    <dgm:cxn modelId="{749D8E54-C4F0-4C5E-BE43-A2B198DEF377}" type="presParOf" srcId="{6B0E93AD-6FDF-4742-97A9-97DD5930A2DA}" destId="{F16EB22E-533B-4147-A4C5-68BEA16ED949}" srcOrd="0" destOrd="0" presId="urn:microsoft.com/office/officeart/2018/2/layout/IconLabelList"/>
    <dgm:cxn modelId="{BAE87CD4-9653-4ED3-9E87-C35343AB3C58}" type="presParOf" srcId="{6B0E93AD-6FDF-4742-97A9-97DD5930A2DA}" destId="{A34B3E88-C647-42B1-AB2D-3B32F30C1454}" srcOrd="1" destOrd="0" presId="urn:microsoft.com/office/officeart/2018/2/layout/IconLabelList"/>
    <dgm:cxn modelId="{84D1187A-EBCF-4018-9F77-312A7896EBAB}" type="presParOf" srcId="{6B0E93AD-6FDF-4742-97A9-97DD5930A2DA}" destId="{4C390EBA-49AF-438E-8DDB-4F4CCD87253F}" srcOrd="2" destOrd="0" presId="urn:microsoft.com/office/officeart/2018/2/layout/IconLabelList"/>
    <dgm:cxn modelId="{ADE604EE-0A86-43B8-B844-D4B144B99B2D}" type="presParOf" srcId="{15A87EAC-1DC6-4E86-9837-1D18D94EE9C4}" destId="{9B9BBE72-8590-450D-BC08-BE3152447A16}" srcOrd="7" destOrd="0" presId="urn:microsoft.com/office/officeart/2018/2/layout/IconLabelList"/>
    <dgm:cxn modelId="{ADFA5A7A-7F8D-42FC-BFC1-B4273F436EB5}" type="presParOf" srcId="{15A87EAC-1DC6-4E86-9837-1D18D94EE9C4}" destId="{B7DD1EC4-09C0-4768-80B5-24BFB894C954}" srcOrd="8" destOrd="0" presId="urn:microsoft.com/office/officeart/2018/2/layout/IconLabelList"/>
    <dgm:cxn modelId="{228586A1-3FAA-4C24-9685-F0B70879CC18}" type="presParOf" srcId="{B7DD1EC4-09C0-4768-80B5-24BFB894C954}" destId="{A6EDAF5D-2010-4277-83DB-6C49CDE0FEF7}" srcOrd="0" destOrd="0" presId="urn:microsoft.com/office/officeart/2018/2/layout/IconLabelList"/>
    <dgm:cxn modelId="{8B0FBAD1-2D38-4BA7-9D2D-D9358996334C}" type="presParOf" srcId="{B7DD1EC4-09C0-4768-80B5-24BFB894C954}" destId="{9EF9DFE4-A6C7-4119-B65F-BB796DE47620}" srcOrd="1" destOrd="0" presId="urn:microsoft.com/office/officeart/2018/2/layout/IconLabelList"/>
    <dgm:cxn modelId="{805E1C3E-DCC3-466F-AD4D-0D01798E3428}" type="presParOf" srcId="{B7DD1EC4-09C0-4768-80B5-24BFB894C954}" destId="{DC05F513-2DFE-449F-951E-0CB0111FD4A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58C67-A618-44B5-83F8-65846D9F4203}">
      <dsp:nvSpPr>
        <dsp:cNvPr id="0" name=""/>
        <dsp:cNvSpPr/>
      </dsp:nvSpPr>
      <dsp:spPr>
        <a:xfrm>
          <a:off x="382890" y="1257955"/>
          <a:ext cx="621738" cy="621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931CD1-7E3C-455C-8B41-5D21675CC490}">
      <dsp:nvSpPr>
        <dsp:cNvPr id="0" name=""/>
        <dsp:cNvSpPr/>
      </dsp:nvSpPr>
      <dsp:spPr>
        <a:xfrm>
          <a:off x="2938" y="2225574"/>
          <a:ext cx="1381640" cy="133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Queries(Q) - The queries are used to determine how much attention each input element (key) should receive when generating the output.</a:t>
          </a:r>
        </a:p>
      </dsp:txBody>
      <dsp:txXfrm>
        <a:off x="2938" y="2225574"/>
        <a:ext cx="1381640" cy="1338194"/>
      </dsp:txXfrm>
    </dsp:sp>
    <dsp:sp modelId="{FE7B4868-D621-46DA-84CB-C17FBC9002D5}">
      <dsp:nvSpPr>
        <dsp:cNvPr id="0" name=""/>
        <dsp:cNvSpPr/>
      </dsp:nvSpPr>
      <dsp:spPr>
        <a:xfrm>
          <a:off x="2006317" y="1257955"/>
          <a:ext cx="621738" cy="621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497ED-0AFE-45AA-8795-2C54CA398417}">
      <dsp:nvSpPr>
        <dsp:cNvPr id="0" name=""/>
        <dsp:cNvSpPr/>
      </dsp:nvSpPr>
      <dsp:spPr>
        <a:xfrm>
          <a:off x="1626366" y="2225574"/>
          <a:ext cx="1381640" cy="133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Keys – Key vectors help establish relationships between different positions in the sequence. The attention mechanism computes the similarity between the queries and the key vectors to determine how relevant each key is to the current query.</a:t>
          </a:r>
        </a:p>
      </dsp:txBody>
      <dsp:txXfrm>
        <a:off x="1626366" y="2225574"/>
        <a:ext cx="1381640" cy="1338194"/>
      </dsp:txXfrm>
    </dsp:sp>
    <dsp:sp modelId="{F8AAD983-CB42-41EC-87BB-5A80E944D49F}">
      <dsp:nvSpPr>
        <dsp:cNvPr id="0" name=""/>
        <dsp:cNvSpPr/>
      </dsp:nvSpPr>
      <dsp:spPr>
        <a:xfrm>
          <a:off x="3629745" y="1257955"/>
          <a:ext cx="621738" cy="621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86803-D906-4034-BB28-9BD74EC0FE91}">
      <dsp:nvSpPr>
        <dsp:cNvPr id="0" name=""/>
        <dsp:cNvSpPr/>
      </dsp:nvSpPr>
      <dsp:spPr>
        <a:xfrm>
          <a:off x="3249794" y="2225574"/>
          <a:ext cx="1381640" cy="133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Values – Values are associated with the key vectors and represent the information or content that the model wants to retrieve or emphasize. The values are used to calculate the weighted average of the values based on the computed attention scores between queries and keys. </a:t>
          </a:r>
        </a:p>
      </dsp:txBody>
      <dsp:txXfrm>
        <a:off x="3249794" y="2225574"/>
        <a:ext cx="1381640" cy="1338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F34C5-E2F3-46CC-BBCF-C41BE9A67FA5}">
      <dsp:nvSpPr>
        <dsp:cNvPr id="0" name=""/>
        <dsp:cNvSpPr/>
      </dsp:nvSpPr>
      <dsp:spPr>
        <a:xfrm>
          <a:off x="554220" y="66516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91649-62E9-46C5-B24B-40C22E645C0A}">
      <dsp:nvSpPr>
        <dsp:cNvPr id="0" name=""/>
        <dsp:cNvSpPr/>
      </dsp:nvSpPr>
      <dsp:spPr>
        <a:xfrm>
          <a:off x="59220" y="1757233"/>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Patching</a:t>
          </a:r>
          <a:r>
            <a:rPr lang="en-US" sz="1100" b="0" i="0" kern="1200"/>
            <a:t>: the image is divided into fixed-size patches, each of these patches is then linearly embedded into a flat vector.</a:t>
          </a:r>
          <a:endParaRPr lang="en-US" sz="1100" kern="1200"/>
        </a:p>
      </dsp:txBody>
      <dsp:txXfrm>
        <a:off x="59220" y="1757233"/>
        <a:ext cx="1800000" cy="787500"/>
      </dsp:txXfrm>
    </dsp:sp>
    <dsp:sp modelId="{2AE534C9-B7B0-4DC2-B64F-B402BDE9B0EC}">
      <dsp:nvSpPr>
        <dsp:cNvPr id="0" name=""/>
        <dsp:cNvSpPr/>
      </dsp:nvSpPr>
      <dsp:spPr>
        <a:xfrm>
          <a:off x="2669220" y="66516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85BE3-71FF-4E0D-9A17-914C37A8D8BE}">
      <dsp:nvSpPr>
        <dsp:cNvPr id="0" name=""/>
        <dsp:cNvSpPr/>
      </dsp:nvSpPr>
      <dsp:spPr>
        <a:xfrm>
          <a:off x="2174220" y="1757233"/>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Positional Encoding</a:t>
          </a:r>
          <a:r>
            <a:rPr lang="en-US" sz="1100" b="0" i="0" kern="1200"/>
            <a:t>: Positional embeddings are added to the patch embeddings to provide some spatial context </a:t>
          </a:r>
          <a:endParaRPr lang="en-US" sz="1100" kern="1200"/>
        </a:p>
      </dsp:txBody>
      <dsp:txXfrm>
        <a:off x="2174220" y="1757233"/>
        <a:ext cx="1800000" cy="787500"/>
      </dsp:txXfrm>
    </dsp:sp>
    <dsp:sp modelId="{3A5FCDD2-CE9E-4EC1-AB9C-EE78DB527B0A}">
      <dsp:nvSpPr>
        <dsp:cNvPr id="0" name=""/>
        <dsp:cNvSpPr/>
      </dsp:nvSpPr>
      <dsp:spPr>
        <a:xfrm>
          <a:off x="4784220" y="6651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47CC4-791F-4A68-8258-2E450ABF1CE7}">
      <dsp:nvSpPr>
        <dsp:cNvPr id="0" name=""/>
        <dsp:cNvSpPr/>
      </dsp:nvSpPr>
      <dsp:spPr>
        <a:xfrm>
          <a:off x="4289220" y="1757233"/>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Transformer Encoder</a:t>
          </a:r>
          <a:endParaRPr lang="en-US" sz="1100" kern="1200"/>
        </a:p>
      </dsp:txBody>
      <dsp:txXfrm>
        <a:off x="4289220" y="1757233"/>
        <a:ext cx="1800000" cy="787500"/>
      </dsp:txXfrm>
    </dsp:sp>
    <dsp:sp modelId="{F16EB22E-533B-4147-A4C5-68BEA16ED949}">
      <dsp:nvSpPr>
        <dsp:cNvPr id="0" name=""/>
        <dsp:cNvSpPr/>
      </dsp:nvSpPr>
      <dsp:spPr>
        <a:xfrm>
          <a:off x="6899220" y="66516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390EBA-49AF-438E-8DDB-4F4CCD87253F}">
      <dsp:nvSpPr>
        <dsp:cNvPr id="0" name=""/>
        <dsp:cNvSpPr/>
      </dsp:nvSpPr>
      <dsp:spPr>
        <a:xfrm>
          <a:off x="6404220" y="1757233"/>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Classification Head</a:t>
          </a:r>
          <a:r>
            <a:rPr lang="en-US" sz="1100" b="0" i="0" kern="1200"/>
            <a:t>: For tasks like image classification, a special 'classification token' is prepended to the sequence of embedded patches. </a:t>
          </a:r>
          <a:endParaRPr lang="en-US" sz="1100" kern="1200"/>
        </a:p>
      </dsp:txBody>
      <dsp:txXfrm>
        <a:off x="6404220" y="1757233"/>
        <a:ext cx="1800000" cy="787500"/>
      </dsp:txXfrm>
    </dsp:sp>
    <dsp:sp modelId="{A6EDAF5D-2010-4277-83DB-6C49CDE0FEF7}">
      <dsp:nvSpPr>
        <dsp:cNvPr id="0" name=""/>
        <dsp:cNvSpPr/>
      </dsp:nvSpPr>
      <dsp:spPr>
        <a:xfrm>
          <a:off x="9014220" y="66516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5F513-2DFE-449F-951E-0CB0111FD4A8}">
      <dsp:nvSpPr>
        <dsp:cNvPr id="0" name=""/>
        <dsp:cNvSpPr/>
      </dsp:nvSpPr>
      <dsp:spPr>
        <a:xfrm>
          <a:off x="8519220" y="1757233"/>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Training and Data Augmentation</a:t>
          </a:r>
          <a:r>
            <a:rPr lang="en-US" sz="1100" b="0" i="0" kern="1200"/>
            <a:t>: ViT benefits from larger datasets </a:t>
          </a:r>
          <a:endParaRPr lang="en-US" sz="1100" kern="1200"/>
        </a:p>
      </dsp:txBody>
      <dsp:txXfrm>
        <a:off x="8519220" y="1757233"/>
        <a:ext cx="1800000" cy="78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C1B6-4203-C669-515B-A472BB5A0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21E399-1D5A-A7CD-6558-CE499E457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3F5DCB-B224-D046-3D56-6B896B5E6A65}"/>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B6CC7845-6689-96DE-CEB3-C1F722150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57AE-F4FA-2545-EDE6-FBFB80EC7499}"/>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106224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2D34-DD94-7B24-B81F-A4DE1DC218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A177E-46D1-6335-301E-698CD20EC2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60375-B749-3870-DF6C-9AD9F44F1340}"/>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D831CD04-A85F-F335-BB49-AF8AF6943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B7617-CF07-9850-EBF5-5422BC89DF4F}"/>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24912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A35B-F5C4-B289-6078-5F6E9B051F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EF62A-165A-FA02-8CB8-82F077D979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13677-9AFA-7907-8770-4C7FC588E173}"/>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8E059044-C23A-5262-B22B-615299509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93ADC-3169-61F8-42C7-546C32E892BF}"/>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143084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E28C-BDE0-465C-2BE1-192EF43EF1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E75CC-6DD3-B86D-924F-3B4F8D9DE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D9E2E-C3A2-22D3-A737-D887673994F3}"/>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F9A32F79-7E52-068F-176D-533FCA055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78C42-63A1-E226-CAFE-1817C81215BF}"/>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17662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8A9D-1596-81CD-E335-D1F3F7CF8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6AF3AF-BDE5-7C8C-A96D-6BE62A45F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AAC511-C83C-917B-8FC4-8168F66251BD}"/>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88411091-5617-1F73-744E-D322C5BE3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47672-DEEE-C951-16AE-95E82DD54D0F}"/>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181811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076A-16F1-1F4C-CC27-790230AC3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2E559-3F5F-9F9B-2E68-C5035051F2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693AD-E334-BDA7-B1D6-7790B7059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87246-DCD4-84C0-D9C8-55E121D89465}"/>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6" name="Footer Placeholder 5">
            <a:extLst>
              <a:ext uri="{FF2B5EF4-FFF2-40B4-BE49-F238E27FC236}">
                <a16:creationId xmlns:a16="http://schemas.microsoft.com/office/drawing/2014/main" id="{319E37D8-3B1F-24AC-2D3F-2344041CC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A2BA1-C192-24C8-DF6A-15EDE10D3C02}"/>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777648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495-173A-5F16-FC8B-28B37F9891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38E3C0-0DE1-41BC-61D3-9E9E702D09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841BD-8AC6-BA2B-0B78-CC5728397D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8F1F7B-7D0F-B260-0721-E52FFD21A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A23898-0C57-72A9-B00D-BC04D0F8AE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9F89FA-7621-47E1-A53E-7E5A1C88CB00}"/>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8" name="Footer Placeholder 7">
            <a:extLst>
              <a:ext uri="{FF2B5EF4-FFF2-40B4-BE49-F238E27FC236}">
                <a16:creationId xmlns:a16="http://schemas.microsoft.com/office/drawing/2014/main" id="{CE153FF7-29C3-E26A-CA46-020E29A9C1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B8A7C6-8B05-E9D4-905B-53DC7ABA74AA}"/>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226250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42FE-C8E6-7946-40C8-2E32457EB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7D10CF-DB94-7E41-C270-A1F8B9C9A694}"/>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4" name="Footer Placeholder 3">
            <a:extLst>
              <a:ext uri="{FF2B5EF4-FFF2-40B4-BE49-F238E27FC236}">
                <a16:creationId xmlns:a16="http://schemas.microsoft.com/office/drawing/2014/main" id="{EC8C0ADC-C97B-81A3-6D9A-AC0CD8DC9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A809B-54CA-F212-AF6B-80DB12439365}"/>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327344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74272B-D391-8E92-3510-8231007D1931}"/>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3" name="Footer Placeholder 2">
            <a:extLst>
              <a:ext uri="{FF2B5EF4-FFF2-40B4-BE49-F238E27FC236}">
                <a16:creationId xmlns:a16="http://schemas.microsoft.com/office/drawing/2014/main" id="{048D1933-9755-F88D-905E-6849672526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11556-2AAF-E1CA-1E65-13008A9C489C}"/>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318250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1767-6FE1-D4A0-9B85-143068E81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730D1C-4618-F70C-3313-315E7C16C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7419CF-13BF-826A-B246-03EF821F5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982EB4-E587-043A-9134-0AC9ADF24D48}"/>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6" name="Footer Placeholder 5">
            <a:extLst>
              <a:ext uri="{FF2B5EF4-FFF2-40B4-BE49-F238E27FC236}">
                <a16:creationId xmlns:a16="http://schemas.microsoft.com/office/drawing/2014/main" id="{EDEB9D22-343C-F54B-CF35-4A26CF769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F3D41-FC7A-E4DC-4E0F-048F07771287}"/>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237186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AA91-FF77-27D9-E39C-E72F22A00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52D18D-0943-5312-ED66-4F3FE47EC6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955993-5940-61C3-5D34-757D21353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8329-B8B9-5047-328D-3B4FB15DC453}"/>
              </a:ext>
            </a:extLst>
          </p:cNvPr>
          <p:cNvSpPr>
            <a:spLocks noGrp="1"/>
          </p:cNvSpPr>
          <p:nvPr>
            <p:ph type="dt" sz="half" idx="10"/>
          </p:nvPr>
        </p:nvSpPr>
        <p:spPr/>
        <p:txBody>
          <a:bodyPr/>
          <a:lstStyle/>
          <a:p>
            <a:fld id="{B1D6E8CA-A9A2-4C5A-9EAE-E190BF836E74}" type="datetimeFigureOut">
              <a:rPr lang="en-US" smtClean="0"/>
              <a:t>10/15/2023</a:t>
            </a:fld>
            <a:endParaRPr lang="en-US"/>
          </a:p>
        </p:txBody>
      </p:sp>
      <p:sp>
        <p:nvSpPr>
          <p:cNvPr id="6" name="Footer Placeholder 5">
            <a:extLst>
              <a:ext uri="{FF2B5EF4-FFF2-40B4-BE49-F238E27FC236}">
                <a16:creationId xmlns:a16="http://schemas.microsoft.com/office/drawing/2014/main" id="{99619869-AD18-BB61-DF43-333CCA5E0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79BAA-AFEB-3FFE-AE76-83FC89F8E6A3}"/>
              </a:ext>
            </a:extLst>
          </p:cNvPr>
          <p:cNvSpPr>
            <a:spLocks noGrp="1"/>
          </p:cNvSpPr>
          <p:nvPr>
            <p:ph type="sldNum" sz="quarter" idx="12"/>
          </p:nvPr>
        </p:nvSpPr>
        <p:spPr/>
        <p:txBody>
          <a:bodyPr/>
          <a:lstStyle/>
          <a:p>
            <a:fld id="{7D7B1806-7644-4E2C-871B-7916F62A8D76}" type="slidenum">
              <a:rPr lang="en-US" smtClean="0"/>
              <a:t>‹#›</a:t>
            </a:fld>
            <a:endParaRPr lang="en-US"/>
          </a:p>
        </p:txBody>
      </p:sp>
    </p:spTree>
    <p:extLst>
      <p:ext uri="{BB962C8B-B14F-4D97-AF65-F5344CB8AC3E}">
        <p14:creationId xmlns:p14="http://schemas.microsoft.com/office/powerpoint/2010/main" val="136155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318DD-A7B5-752E-46D6-1E2426050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901EE4-E403-3C8C-E1BE-CEFDDDC80D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E3A99-C176-EF0D-77A4-92AE8264F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D6E8CA-A9A2-4C5A-9EAE-E190BF836E74}" type="datetimeFigureOut">
              <a:rPr lang="en-US" smtClean="0"/>
              <a:t>10/15/2023</a:t>
            </a:fld>
            <a:endParaRPr lang="en-US"/>
          </a:p>
        </p:txBody>
      </p:sp>
      <p:sp>
        <p:nvSpPr>
          <p:cNvPr id="5" name="Footer Placeholder 4">
            <a:extLst>
              <a:ext uri="{FF2B5EF4-FFF2-40B4-BE49-F238E27FC236}">
                <a16:creationId xmlns:a16="http://schemas.microsoft.com/office/drawing/2014/main" id="{259F991D-76EB-395C-89F4-701CF71DD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418D6F-A349-8494-B7B6-7B5677198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7B1806-7644-4E2C-871B-7916F62A8D76}" type="slidenum">
              <a:rPr lang="en-US" smtClean="0"/>
              <a:t>‹#›</a:t>
            </a:fld>
            <a:endParaRPr lang="en-US"/>
          </a:p>
        </p:txBody>
      </p:sp>
    </p:spTree>
    <p:extLst>
      <p:ext uri="{BB962C8B-B14F-4D97-AF65-F5344CB8AC3E}">
        <p14:creationId xmlns:p14="http://schemas.microsoft.com/office/powerpoint/2010/main" val="3523285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0A_24DE089B.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0C_5659683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D_D450A23F.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12_C971FA1C.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3_5D505B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microsoft.com/office/2018/10/relationships/comments" Target="../comments/modernComment_110_C9CB8537.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116_B78A787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microsoft.com/office/2018/10/relationships/comments" Target="../comments/modernComment_118_50007CF7.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microsoft.com/office/2018/10/relationships/comments" Target="../comments/modernComment_117_5171D59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B_33D751AE.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1A_EC1340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microsoft.com/office/2018/10/relationships/comments" Target="../comments/modernComment_115_AC73F91E.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3_30D477A0.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4_476DB5DA.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5_921AA0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7_7E18EA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9_BE3BA6D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Top view of cubes connected with black lines">
            <a:extLst>
              <a:ext uri="{FF2B5EF4-FFF2-40B4-BE49-F238E27FC236}">
                <a16:creationId xmlns:a16="http://schemas.microsoft.com/office/drawing/2014/main" id="{7B445E81-AA32-3C19-651A-79C2D1258D12}"/>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7"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EA5CEA-9CC4-F1E4-17BC-0871FD9A4D80}"/>
              </a:ext>
            </a:extLst>
          </p:cNvPr>
          <p:cNvSpPr>
            <a:spLocks noGrp="1"/>
          </p:cNvSpPr>
          <p:nvPr>
            <p:ph type="ctrTitle"/>
          </p:nvPr>
        </p:nvSpPr>
        <p:spPr>
          <a:xfrm>
            <a:off x="477981" y="1122363"/>
            <a:ext cx="4023360" cy="3204134"/>
          </a:xfrm>
        </p:spPr>
        <p:txBody>
          <a:bodyPr anchor="b">
            <a:normAutofit/>
          </a:bodyPr>
          <a:lstStyle/>
          <a:p>
            <a:pPr algn="l"/>
            <a:r>
              <a:rPr lang="en-US" sz="4100"/>
              <a:t>Swin Transformer: Hierarchical Vision Transformer using Shifted Windows</a:t>
            </a:r>
          </a:p>
        </p:txBody>
      </p:sp>
      <p:sp>
        <p:nvSpPr>
          <p:cNvPr id="3" name="Subtitle 2">
            <a:extLst>
              <a:ext uri="{FF2B5EF4-FFF2-40B4-BE49-F238E27FC236}">
                <a16:creationId xmlns:a16="http://schemas.microsoft.com/office/drawing/2014/main" id="{FA4A5CE3-3C75-441D-145A-973621B7F6BE}"/>
              </a:ext>
            </a:extLst>
          </p:cNvPr>
          <p:cNvSpPr>
            <a:spLocks noGrp="1"/>
          </p:cNvSpPr>
          <p:nvPr>
            <p:ph type="subTitle" idx="1"/>
          </p:nvPr>
        </p:nvSpPr>
        <p:spPr>
          <a:xfrm>
            <a:off x="477980" y="4872922"/>
            <a:ext cx="4023359" cy="1208141"/>
          </a:xfrm>
        </p:spPr>
        <p:txBody>
          <a:bodyPr>
            <a:normAutofit/>
          </a:bodyPr>
          <a:lstStyle/>
          <a:p>
            <a:pPr algn="l"/>
            <a:r>
              <a:rPr lang="en-US" sz="2000" dirty="0"/>
              <a:t>Ze Liu† Yutong Lin  Yue Cao Han Hu  </a:t>
            </a:r>
            <a:r>
              <a:rPr lang="en-US" sz="2000" dirty="0" err="1"/>
              <a:t>Yixuan</a:t>
            </a:r>
            <a:r>
              <a:rPr lang="en-US" sz="2000" dirty="0"/>
              <a:t> Wei  Zheng Zhang Stephen Lin </a:t>
            </a:r>
            <a:r>
              <a:rPr lang="en-US" sz="2000" dirty="0" err="1"/>
              <a:t>Baining</a:t>
            </a:r>
            <a:r>
              <a:rPr lang="en-US" sz="2000" dirty="0"/>
              <a:t> Guo Microsoft Research Asia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34A9-3CD5-1FFF-A674-6AC1CA2CC077}"/>
              </a:ext>
            </a:extLst>
          </p:cNvPr>
          <p:cNvSpPr>
            <a:spLocks noGrp="1"/>
          </p:cNvSpPr>
          <p:nvPr>
            <p:ph type="title"/>
          </p:nvPr>
        </p:nvSpPr>
        <p:spPr/>
        <p:txBody>
          <a:bodyPr/>
          <a:lstStyle/>
          <a:p>
            <a:r>
              <a:rPr lang="en-US" dirty="0"/>
              <a:t>Concatenate -&gt; Linear -&gt; Output</a:t>
            </a:r>
          </a:p>
        </p:txBody>
      </p:sp>
      <p:pic>
        <p:nvPicPr>
          <p:cNvPr id="5" name="Content Placeholder 4" descr="A diagram of a multi-head attention&#10;&#10;Description automatically generated">
            <a:extLst>
              <a:ext uri="{FF2B5EF4-FFF2-40B4-BE49-F238E27FC236}">
                <a16:creationId xmlns:a16="http://schemas.microsoft.com/office/drawing/2014/main" id="{868A5B5A-AB70-D8D9-CFAC-C9C9F98886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61853097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4CA3B-9144-1516-648E-F7FD08085D0D}"/>
              </a:ext>
            </a:extLst>
          </p:cNvPr>
          <p:cNvSpPr>
            <a:spLocks noGrp="1"/>
          </p:cNvSpPr>
          <p:nvPr>
            <p:ph type="title"/>
          </p:nvPr>
        </p:nvSpPr>
        <p:spPr>
          <a:xfrm>
            <a:off x="793662" y="386930"/>
            <a:ext cx="10066122" cy="1298448"/>
          </a:xfrm>
        </p:spPr>
        <p:txBody>
          <a:bodyPr anchor="b">
            <a:normAutofit/>
          </a:bodyPr>
          <a:lstStyle/>
          <a:p>
            <a:r>
              <a:rPr lang="en-US" sz="4800"/>
              <a:t>ViT (Vision Transformer)</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08E305-DEDF-B7F0-E0FA-11602CA446FA}"/>
              </a:ext>
            </a:extLst>
          </p:cNvPr>
          <p:cNvSpPr>
            <a:spLocks noGrp="1"/>
          </p:cNvSpPr>
          <p:nvPr>
            <p:ph idx="1"/>
          </p:nvPr>
        </p:nvSpPr>
        <p:spPr>
          <a:xfrm>
            <a:off x="793661" y="2599509"/>
            <a:ext cx="4530898" cy="3639450"/>
          </a:xfrm>
        </p:spPr>
        <p:txBody>
          <a:bodyPr anchor="ctr">
            <a:normAutofit/>
          </a:bodyPr>
          <a:lstStyle/>
          <a:p>
            <a:r>
              <a:rPr lang="en-US" sz="2000"/>
              <a:t>Beats CNN’s(by a small margin) if the dataset for pretraing is sufficienly large(at least 100 million images).</a:t>
            </a:r>
          </a:p>
          <a:p>
            <a:pPr marL="0" indent="0">
              <a:buNone/>
            </a:pPr>
            <a:r>
              <a:rPr lang="en-US" sz="2000"/>
              <a:t>Studied in [Submitted on 22 Oct 2020 (v1), last revised 3 Jun 2021 (this version, v2)] An Image is Worth 16x16 Words: Transformers for Image Recognition at Scale</a:t>
            </a:r>
          </a:p>
        </p:txBody>
      </p:sp>
      <p:pic>
        <p:nvPicPr>
          <p:cNvPr id="7" name="Graphic 6" descr="Newspaper">
            <a:extLst>
              <a:ext uri="{FF2B5EF4-FFF2-40B4-BE49-F238E27FC236}">
                <a16:creationId xmlns:a16="http://schemas.microsoft.com/office/drawing/2014/main" id="{3308D721-7721-6B20-2FCB-D5C54B3F42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88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9756A-3414-46A3-353A-0F11024B7884}"/>
              </a:ext>
            </a:extLst>
          </p:cNvPr>
          <p:cNvSpPr>
            <a:spLocks noGrp="1"/>
          </p:cNvSpPr>
          <p:nvPr>
            <p:ph type="title"/>
          </p:nvPr>
        </p:nvSpPr>
        <p:spPr>
          <a:xfrm>
            <a:off x="1043631" y="809898"/>
            <a:ext cx="10173010" cy="1554480"/>
          </a:xfrm>
        </p:spPr>
        <p:txBody>
          <a:bodyPr anchor="ctr">
            <a:normAutofit/>
          </a:bodyPr>
          <a:lstStyle/>
          <a:p>
            <a:r>
              <a:rPr lang="en-US" sz="4800"/>
              <a:t>Steps of ViT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49EEC76-924D-6FEE-898D-10D5F5BF34B0}"/>
              </a:ext>
            </a:extLst>
          </p:cNvPr>
          <p:cNvGraphicFramePr>
            <a:graphicFrameLocks noGrp="1"/>
          </p:cNvGraphicFramePr>
          <p:nvPr>
            <p:ph idx="1"/>
            <p:extLst>
              <p:ext uri="{D42A27DB-BD31-4B8C-83A1-F6EECF244321}">
                <p14:modId xmlns:p14="http://schemas.microsoft.com/office/powerpoint/2010/main" val="357966726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06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21C0-FA67-3C03-24EF-218D4DBBEE4E}"/>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kern="1200">
                <a:solidFill>
                  <a:schemeClr val="tx1"/>
                </a:solidFill>
                <a:latin typeface="+mj-lt"/>
                <a:ea typeface="+mj-ea"/>
                <a:cs typeface="+mj-cs"/>
              </a:rPr>
              <a:t>Vision transformer</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transformer&#10;&#10;Description automatically generated">
            <a:extLst>
              <a:ext uri="{FF2B5EF4-FFF2-40B4-BE49-F238E27FC236}">
                <a16:creationId xmlns:a16="http://schemas.microsoft.com/office/drawing/2014/main" id="{2C80B06E-BA97-9303-1511-621CBC89FB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0290" r="9102" b="175"/>
          <a:stretch/>
        </p:blipFill>
        <p:spPr>
          <a:xfrm>
            <a:off x="669235" y="1901139"/>
            <a:ext cx="6221895" cy="3062344"/>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DF7C02-8731-3DA4-00B9-4DBCA9E1FA07}"/>
              </a:ext>
            </a:extLst>
          </p:cNvPr>
          <p:cNvSpPr txBox="1"/>
          <p:nvPr/>
        </p:nvSpPr>
        <p:spPr>
          <a:xfrm>
            <a:off x="8153400" y="2543364"/>
            <a:ext cx="3434180" cy="35990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 transformer can only process a sequence of tensors so we split the image into patches . </a:t>
            </a:r>
          </a:p>
          <a:p>
            <a:pPr indent="-228600">
              <a:lnSpc>
                <a:spcPct val="90000"/>
              </a:lnSpc>
              <a:spcAft>
                <a:spcPts val="600"/>
              </a:spcAft>
              <a:buFont typeface="Arial" panose="020B0604020202020204" pitchFamily="34" charset="0"/>
              <a:buChar char="•"/>
            </a:pPr>
            <a:r>
              <a:rPr lang="en-US" sz="2000" dirty="0"/>
              <a:t>All patches are arranged in sequence from top left to bottom right.</a:t>
            </a:r>
          </a:p>
          <a:p>
            <a:pPr indent="-228600">
              <a:lnSpc>
                <a:spcPct val="90000"/>
              </a:lnSpc>
              <a:spcAft>
                <a:spcPts val="600"/>
              </a:spcAft>
              <a:buFont typeface="Arial" panose="020B0604020202020204" pitchFamily="34" charset="0"/>
              <a:buChar char="•"/>
            </a:pPr>
            <a:r>
              <a:rPr lang="en-US" sz="2000" dirty="0"/>
              <a:t>After this we convert the patches into feature vectors using a process named linear projection.</a:t>
            </a:r>
          </a:p>
        </p:txBody>
      </p:sp>
    </p:spTree>
    <p:extLst>
      <p:ext uri="{BB962C8B-B14F-4D97-AF65-F5344CB8AC3E}">
        <p14:creationId xmlns:p14="http://schemas.microsoft.com/office/powerpoint/2010/main" val="2078413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7C955-5B50-D475-F97D-1DED92724F28}"/>
              </a:ext>
            </a:extLst>
          </p:cNvPr>
          <p:cNvSpPr>
            <a:spLocks noGrp="1"/>
          </p:cNvSpPr>
          <p:nvPr>
            <p:ph type="title"/>
          </p:nvPr>
        </p:nvSpPr>
        <p:spPr>
          <a:xfrm>
            <a:off x="1043631" y="809898"/>
            <a:ext cx="10173010" cy="1554480"/>
          </a:xfrm>
        </p:spPr>
        <p:txBody>
          <a:bodyPr anchor="ctr">
            <a:normAutofit/>
          </a:bodyPr>
          <a:lstStyle/>
          <a:p>
            <a:r>
              <a:rPr lang="en-US" sz="4800"/>
              <a:t>Linear Projection</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bird&#10;&#10;Description automatically generated">
            <a:extLst>
              <a:ext uri="{FF2B5EF4-FFF2-40B4-BE49-F238E27FC236}">
                <a16:creationId xmlns:a16="http://schemas.microsoft.com/office/drawing/2014/main" id="{49211491-769E-2F58-4971-82CF9F2B2E5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84" r="570"/>
          <a:stretch/>
        </p:blipFill>
        <p:spPr>
          <a:xfrm>
            <a:off x="2568036" y="2621043"/>
            <a:ext cx="7051572" cy="3658799"/>
          </a:xfrm>
        </p:spPr>
      </p:pic>
      <p:sp>
        <p:nvSpPr>
          <p:cNvPr id="6" name="Rectangle 5">
            <a:extLst>
              <a:ext uri="{FF2B5EF4-FFF2-40B4-BE49-F238E27FC236}">
                <a16:creationId xmlns:a16="http://schemas.microsoft.com/office/drawing/2014/main" id="{CE50BF7E-B154-3C82-FF9E-7A65ABD21BDF}"/>
              </a:ext>
            </a:extLst>
          </p:cNvPr>
          <p:cNvSpPr/>
          <p:nvPr/>
        </p:nvSpPr>
        <p:spPr>
          <a:xfrm>
            <a:off x="3336255" y="5391316"/>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C39318-E63D-B2F0-DC54-F5811FADD732}"/>
              </a:ext>
            </a:extLst>
          </p:cNvPr>
          <p:cNvSpPr/>
          <p:nvPr/>
        </p:nvSpPr>
        <p:spPr>
          <a:xfrm>
            <a:off x="2983086" y="5638881"/>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96D9F9-162C-E35D-75A8-2C8E7238BFA8}"/>
              </a:ext>
            </a:extLst>
          </p:cNvPr>
          <p:cNvSpPr/>
          <p:nvPr/>
        </p:nvSpPr>
        <p:spPr>
          <a:xfrm>
            <a:off x="7807628" y="5275034"/>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74DB63-142D-BE42-9C72-2344EF619E8A}"/>
              </a:ext>
            </a:extLst>
          </p:cNvPr>
          <p:cNvSpPr/>
          <p:nvPr/>
        </p:nvSpPr>
        <p:spPr>
          <a:xfrm>
            <a:off x="7339756" y="3017519"/>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B264A5-504D-E636-8A2E-7C8833EBFDEB}"/>
              </a:ext>
            </a:extLst>
          </p:cNvPr>
          <p:cNvSpPr/>
          <p:nvPr/>
        </p:nvSpPr>
        <p:spPr>
          <a:xfrm>
            <a:off x="8575847" y="2621043"/>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FA34D0-F7FB-61C9-0443-DAA96AB27A31}"/>
              </a:ext>
            </a:extLst>
          </p:cNvPr>
          <p:cNvSpPr/>
          <p:nvPr/>
        </p:nvSpPr>
        <p:spPr>
          <a:xfrm>
            <a:off x="8571943" y="5648089"/>
            <a:ext cx="1043761" cy="5662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699952"/>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3B3A17-EAB2-D1CC-BEC7-D80A1B7636F4}"/>
              </a:ext>
            </a:extLst>
          </p:cNvPr>
          <p:cNvSpPr>
            <a:spLocks noGrp="1"/>
          </p:cNvSpPr>
          <p:nvPr>
            <p:ph type="title"/>
          </p:nvPr>
        </p:nvSpPr>
        <p:spPr>
          <a:xfrm>
            <a:off x="371094" y="1161288"/>
            <a:ext cx="3438144" cy="1239012"/>
          </a:xfrm>
        </p:spPr>
        <p:txBody>
          <a:bodyPr anchor="ctr">
            <a:normAutofit/>
          </a:bodyPr>
          <a:lstStyle/>
          <a:p>
            <a:r>
              <a:rPr lang="en-US" sz="2800"/>
              <a:t>Why we need position embedding</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7094245-C95D-D87F-F18E-C4E3AA965984}"/>
              </a:ext>
            </a:extLst>
          </p:cNvPr>
          <p:cNvSpPr>
            <a:spLocks noGrp="1"/>
          </p:cNvSpPr>
          <p:nvPr>
            <p:ph idx="1"/>
          </p:nvPr>
        </p:nvSpPr>
        <p:spPr>
          <a:xfrm>
            <a:off x="371094" y="2718054"/>
            <a:ext cx="3438906" cy="3207258"/>
          </a:xfrm>
        </p:spPr>
        <p:txBody>
          <a:bodyPr anchor="t">
            <a:normAutofit/>
          </a:bodyPr>
          <a:lstStyle/>
          <a:p>
            <a:r>
              <a:rPr lang="en-US" sz="1700"/>
              <a:t>Convolution is translation and scale equivariant</a:t>
            </a:r>
          </a:p>
          <a:p>
            <a:r>
              <a:rPr lang="en-US" sz="1700"/>
              <a:t>Pooling is translation and scale invariant</a:t>
            </a:r>
          </a:p>
          <a:p>
            <a:endParaRPr lang="en-US" sz="1700"/>
          </a:p>
        </p:txBody>
      </p:sp>
      <p:pic>
        <p:nvPicPr>
          <p:cNvPr id="5" name="Picture 4" descr="A screenshot of a computer&#10;&#10;Description automatically generated">
            <a:extLst>
              <a:ext uri="{FF2B5EF4-FFF2-40B4-BE49-F238E27FC236}">
                <a16:creationId xmlns:a16="http://schemas.microsoft.com/office/drawing/2014/main" id="{1E687009-4FD4-0E8D-AB52-EF54541E20DF}"/>
              </a:ext>
            </a:extLst>
          </p:cNvPr>
          <p:cNvPicPr>
            <a:picLocks noChangeAspect="1"/>
          </p:cNvPicPr>
          <p:nvPr/>
        </p:nvPicPr>
        <p:blipFill rotWithShape="1">
          <a:blip r:embed="rId3">
            <a:extLst>
              <a:ext uri="{28A0092B-C50C-407E-A947-70E740481C1C}">
                <a14:useLocalDpi xmlns:a14="http://schemas.microsoft.com/office/drawing/2010/main" val="0"/>
              </a:ext>
            </a:extLst>
          </a:blip>
          <a:srcRect l="1" t="14013" r="-637" b="7502"/>
          <a:stretch/>
        </p:blipFill>
        <p:spPr>
          <a:xfrm>
            <a:off x="4604301" y="1698732"/>
            <a:ext cx="6922008" cy="3893629"/>
          </a:xfrm>
          <a:prstGeom prst="rect">
            <a:avLst/>
          </a:prstGeom>
        </p:spPr>
      </p:pic>
    </p:spTree>
    <p:extLst>
      <p:ext uri="{BB962C8B-B14F-4D97-AF65-F5344CB8AC3E}">
        <p14:creationId xmlns:p14="http://schemas.microsoft.com/office/powerpoint/2010/main" val="3562054207"/>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D2B4B-6FF2-D0A5-8F77-F7C95BD241A1}"/>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b="1" i="0" kern="1200">
                <a:solidFill>
                  <a:schemeClr val="tx1"/>
                </a:solidFill>
                <a:effectLst/>
                <a:latin typeface="+mj-lt"/>
                <a:ea typeface="+mj-ea"/>
                <a:cs typeface="+mj-cs"/>
              </a:rPr>
              <a:t>Class Embedding in Vision Transformers</a:t>
            </a:r>
            <a:br>
              <a:rPr lang="en-US" b="1" i="0" kern="1200">
                <a:solidFill>
                  <a:schemeClr val="tx1"/>
                </a:solidFill>
                <a:effectLst/>
                <a:latin typeface="+mj-lt"/>
                <a:ea typeface="+mj-ea"/>
                <a:cs typeface="+mj-cs"/>
              </a:rPr>
            </a:br>
            <a:endParaRPr lang="en-US"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Description automatically generated">
            <a:extLst>
              <a:ext uri="{FF2B5EF4-FFF2-40B4-BE49-F238E27FC236}">
                <a16:creationId xmlns:a16="http://schemas.microsoft.com/office/drawing/2014/main" id="{9F8ECAC2-76E4-E6ED-EBE7-E3F7F381BA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637" t="36848" r="17353" b="35520"/>
          <a:stretch/>
        </p:blipFill>
        <p:spPr>
          <a:xfrm>
            <a:off x="635295" y="3775484"/>
            <a:ext cx="5150277" cy="1212706"/>
          </a:xfrm>
          <a:prstGeom prst="rect">
            <a:avLst/>
          </a:prstGeom>
        </p:spPr>
      </p:pic>
      <p:sp>
        <p:nvSpPr>
          <p:cNvPr id="10" name="TextBox 9">
            <a:extLst>
              <a:ext uri="{FF2B5EF4-FFF2-40B4-BE49-F238E27FC236}">
                <a16:creationId xmlns:a16="http://schemas.microsoft.com/office/drawing/2014/main" id="{5E14407D-30D7-C32F-2106-086B64392439}"/>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At the beginning of the forward pass, a special token, often referred to as the "class token," is added to the sequence of image patch tokens. This class token does not represent any actual part of the image but serves as a placeholder or anchor for classification.</a:t>
            </a:r>
            <a:endParaRPr lang="en-US" sz="2000"/>
          </a:p>
        </p:txBody>
      </p:sp>
      <p:sp>
        <p:nvSpPr>
          <p:cNvPr id="21" name="Rectangle 20">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145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8928E-94D0-F216-4D3D-47368E43B2A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How we compute Queries, Keys, Vectors </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5AA4C1A-D6CF-FF02-B34F-8AE5186EC94F}"/>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The self-attention mechanism in the Transformer's encoder block requires Queries (Q), Keys (K), and Values (V). </a:t>
            </a:r>
          </a:p>
          <a:p>
            <a:pPr indent="-228600">
              <a:lnSpc>
                <a:spcPct val="90000"/>
              </a:lnSpc>
              <a:spcAft>
                <a:spcPts val="600"/>
              </a:spcAft>
              <a:buFont typeface="Arial" panose="020B0604020202020204" pitchFamily="34" charset="0"/>
              <a:buChar char="•"/>
            </a:pPr>
            <a:r>
              <a:rPr lang="en-US" sz="2000"/>
              <a:t>S</a:t>
            </a:r>
            <a:r>
              <a:rPr lang="en-US" sz="2000" b="0" i="0">
                <a:effectLst/>
              </a:rPr>
              <a:t>eparate linear transformations (fully connected layers) are used to produce each of them.</a:t>
            </a:r>
            <a:endParaRPr lang="en-US" sz="2000"/>
          </a:p>
        </p:txBody>
      </p:sp>
      <p:pic>
        <p:nvPicPr>
          <p:cNvPr id="5" name="Content Placeholder 4" descr="A screenshot of a computer&#10;&#10;Description automatically generated">
            <a:extLst>
              <a:ext uri="{FF2B5EF4-FFF2-40B4-BE49-F238E27FC236}">
                <a16:creationId xmlns:a16="http://schemas.microsoft.com/office/drawing/2014/main" id="{C2332907-79FC-C5DB-B195-875DB516F6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64" t="22417" r="4015" b="49387"/>
          <a:stretch/>
        </p:blipFill>
        <p:spPr>
          <a:xfrm>
            <a:off x="5911532" y="3896088"/>
            <a:ext cx="5150277" cy="890577"/>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A5B69E-15FE-F97F-9682-46289F05CCCF}"/>
                  </a:ext>
                </a:extLst>
              </p:cNvPr>
              <p:cNvSpPr txBox="1"/>
              <p:nvPr/>
            </p:nvSpPr>
            <p:spPr>
              <a:xfrm>
                <a:off x="6095999" y="4990899"/>
                <a:ext cx="4812678" cy="669992"/>
              </a:xfrm>
              <a:prstGeom prst="rect">
                <a:avLst/>
              </a:prstGeom>
              <a:noFill/>
            </p:spPr>
            <p:txBody>
              <a:bodyPr wrap="square" rtlCol="0">
                <a:spAutoFit/>
              </a:bodyPr>
              <a:lstStyle/>
              <a:p>
                <a:pPr>
                  <a:spcAft>
                    <a:spcPts val="600"/>
                  </a:spcAft>
                </a:pPr>
                <a:r>
                  <a:rPr lang="en-US" b="0" i="0" dirty="0">
                    <a:solidFill>
                      <a:srgbClr val="374151"/>
                    </a:solidFill>
                    <a:effectLst/>
                    <a:latin typeface="Söhne"/>
                  </a:rPr>
                  <a:t>Where </a:t>
                </a:r>
                <a14:m>
                  <m:oMath xmlns:m="http://schemas.openxmlformats.org/officeDocument/2006/math">
                    <m:sSup>
                      <m:sSupPr>
                        <m:ctrlPr>
                          <a:rPr lang="en-US" b="0" i="1" smtClean="0">
                            <a:solidFill>
                              <a:srgbClr val="374151"/>
                            </a:solidFill>
                            <a:effectLst/>
                            <a:latin typeface="Cambria Math" panose="02040503050406030204" pitchFamily="18" charset="0"/>
                          </a:rPr>
                        </m:ctrlPr>
                      </m:sSupPr>
                      <m:e>
                        <m:r>
                          <a:rPr lang="en-US" b="0" i="1" smtClean="0">
                            <a:solidFill>
                              <a:srgbClr val="374151"/>
                            </a:solidFill>
                            <a:effectLst/>
                            <a:latin typeface="Cambria Math" panose="02040503050406030204" pitchFamily="18" charset="0"/>
                          </a:rPr>
                          <m:t>𝑊</m:t>
                        </m:r>
                      </m:e>
                      <m:sup>
                        <m:r>
                          <a:rPr lang="en-US" b="0" i="1" smtClean="0">
                            <a:solidFill>
                              <a:srgbClr val="374151"/>
                            </a:solidFill>
                            <a:effectLst/>
                            <a:latin typeface="Cambria Math" panose="02040503050406030204" pitchFamily="18" charset="0"/>
                          </a:rPr>
                          <m:t>𝑄</m:t>
                        </m:r>
                      </m:sup>
                    </m:sSup>
                  </m:oMath>
                </a14:m>
                <a:r>
                  <a:rPr lang="en-US" b="0" i="0" dirty="0">
                    <a:solidFill>
                      <a:srgbClr val="374151"/>
                    </a:solidFill>
                    <a:effectLst/>
                    <a:latin typeface="KaTeX_Main"/>
                  </a:rPr>
                  <a:t>​</a:t>
                </a:r>
                <a:r>
                  <a:rPr lang="en-US" b="0" i="0" dirty="0">
                    <a:solidFill>
                      <a:srgbClr val="374151"/>
                    </a:solidFill>
                    <a:effectLst/>
                    <a:latin typeface="Söhne"/>
                  </a:rPr>
                  <a:t>, </a:t>
                </a:r>
                <a14:m>
                  <m:oMath xmlns:m="http://schemas.openxmlformats.org/officeDocument/2006/math">
                    <m:sSup>
                      <m:sSupPr>
                        <m:ctrlPr>
                          <a:rPr lang="en-US" i="1">
                            <a:solidFill>
                              <a:srgbClr val="374151"/>
                            </a:solidFill>
                            <a:latin typeface="Cambria Math" panose="02040503050406030204" pitchFamily="18" charset="0"/>
                          </a:rPr>
                        </m:ctrlPr>
                      </m:sSupPr>
                      <m:e>
                        <m:r>
                          <a:rPr lang="en-US" i="1">
                            <a:solidFill>
                              <a:srgbClr val="374151"/>
                            </a:solidFill>
                            <a:latin typeface="Cambria Math" panose="02040503050406030204" pitchFamily="18" charset="0"/>
                          </a:rPr>
                          <m:t>𝑊</m:t>
                        </m:r>
                      </m:e>
                      <m:sup>
                        <m:r>
                          <a:rPr lang="en-US" b="0" i="1" smtClean="0">
                            <a:solidFill>
                              <a:srgbClr val="374151"/>
                            </a:solidFill>
                            <a:latin typeface="Cambria Math" panose="02040503050406030204" pitchFamily="18" charset="0"/>
                          </a:rPr>
                          <m:t>𝐾</m:t>
                        </m:r>
                      </m:sup>
                    </m:sSup>
                    <m:r>
                      <a:rPr lang="en-US" i="1">
                        <a:solidFill>
                          <a:srgbClr val="374151"/>
                        </a:solidFill>
                        <a:latin typeface="Cambria Math" panose="02040503050406030204" pitchFamily="18" charset="0"/>
                      </a:rPr>
                      <m:t> </m:t>
                    </m:r>
                  </m:oMath>
                </a14:m>
                <a:r>
                  <a:rPr lang="en-US" b="0" i="0" dirty="0">
                    <a:solidFill>
                      <a:srgbClr val="374151"/>
                    </a:solidFill>
                    <a:effectLst/>
                    <a:latin typeface="Söhne"/>
                  </a:rPr>
                  <a:t>and </a:t>
                </a:r>
                <a14:m>
                  <m:oMath xmlns:m="http://schemas.openxmlformats.org/officeDocument/2006/math">
                    <m:sSup>
                      <m:sSupPr>
                        <m:ctrlPr>
                          <a:rPr lang="en-US" i="1">
                            <a:solidFill>
                              <a:srgbClr val="374151"/>
                            </a:solidFill>
                            <a:latin typeface="Cambria Math" panose="02040503050406030204" pitchFamily="18" charset="0"/>
                          </a:rPr>
                        </m:ctrlPr>
                      </m:sSupPr>
                      <m:e>
                        <m:r>
                          <a:rPr lang="en-US" i="1">
                            <a:solidFill>
                              <a:srgbClr val="374151"/>
                            </a:solidFill>
                            <a:latin typeface="Cambria Math" panose="02040503050406030204" pitchFamily="18" charset="0"/>
                          </a:rPr>
                          <m:t>𝑊</m:t>
                        </m:r>
                      </m:e>
                      <m:sup>
                        <m:r>
                          <a:rPr lang="en-US" b="0" i="1" smtClean="0">
                            <a:solidFill>
                              <a:srgbClr val="374151"/>
                            </a:solidFill>
                            <a:latin typeface="Cambria Math" panose="02040503050406030204" pitchFamily="18" charset="0"/>
                          </a:rPr>
                          <m:t>𝑉</m:t>
                        </m:r>
                      </m:sup>
                    </m:sSup>
                    <m:r>
                      <a:rPr lang="en-US" i="1">
                        <a:solidFill>
                          <a:srgbClr val="374151"/>
                        </a:solidFill>
                        <a:latin typeface="Cambria Math" panose="02040503050406030204" pitchFamily="18" charset="0"/>
                      </a:rPr>
                      <m:t> </m:t>
                    </m:r>
                  </m:oMath>
                </a14:m>
                <a:r>
                  <a:rPr lang="en-US" b="0" i="0" dirty="0">
                    <a:solidFill>
                      <a:srgbClr val="374151"/>
                    </a:solidFill>
                    <a:effectLst/>
                    <a:latin typeface="Söhne"/>
                  </a:rPr>
                  <a:t>are the weight matrices (to be learned during training) </a:t>
                </a:r>
                <a:endParaRPr lang="en-US"/>
              </a:p>
            </p:txBody>
          </p:sp>
        </mc:Choice>
        <mc:Fallback xmlns="">
          <p:sp>
            <p:nvSpPr>
              <p:cNvPr id="7" name="TextBox 6">
                <a:extLst>
                  <a:ext uri="{FF2B5EF4-FFF2-40B4-BE49-F238E27FC236}">
                    <a16:creationId xmlns:a16="http://schemas.microsoft.com/office/drawing/2014/main" id="{86A5B69E-15FE-F97F-9682-46289F05CCCF}"/>
                  </a:ext>
                </a:extLst>
              </p:cNvPr>
              <p:cNvSpPr txBox="1">
                <a:spLocks noRot="1" noChangeAspect="1" noMove="1" noResize="1" noEditPoints="1" noAdjustHandles="1" noChangeArrowheads="1" noChangeShapeType="1" noTextEdit="1"/>
              </p:cNvSpPr>
              <p:nvPr/>
            </p:nvSpPr>
            <p:spPr>
              <a:xfrm>
                <a:off x="6095999" y="4990899"/>
                <a:ext cx="4812678" cy="669992"/>
              </a:xfrm>
              <a:prstGeom prst="rect">
                <a:avLst/>
              </a:prstGeom>
              <a:blipFill>
                <a:blip r:embed="rId3"/>
                <a:stretch>
                  <a:fillRect l="-1014" t="-4545" r="-1141" b="-10000"/>
                </a:stretch>
              </a:blipFill>
            </p:spPr>
            <p:txBody>
              <a:bodyPr/>
              <a:lstStyle/>
              <a:p>
                <a:r>
                  <a:rPr lang="en-US">
                    <a:noFill/>
                  </a:rPr>
                  <a:t> </a:t>
                </a:r>
              </a:p>
            </p:txBody>
          </p:sp>
        </mc:Fallback>
      </mc:AlternateContent>
    </p:spTree>
    <p:extLst>
      <p:ext uri="{BB962C8B-B14F-4D97-AF65-F5344CB8AC3E}">
        <p14:creationId xmlns:p14="http://schemas.microsoft.com/office/powerpoint/2010/main" val="1683244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7582C9-F886-2583-50D8-836CAC8FEA27}"/>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0" i="0" u="none" strike="noStrike" kern="1200" baseline="0">
                <a:solidFill>
                  <a:schemeClr val="tx1"/>
                </a:solidFill>
                <a:latin typeface="+mj-lt"/>
                <a:ea typeface="+mj-ea"/>
                <a:cs typeface="+mj-cs"/>
              </a:rPr>
              <a:t>Overall Architecture of Swin Transformer</a:t>
            </a:r>
            <a:endParaRPr lang="en-US" sz="32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68F944F-6226-10F5-7BC1-3F4F92AD11CC}"/>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Composed of stages of patch merging and successive transformer blocks</a:t>
            </a:r>
          </a:p>
        </p:txBody>
      </p:sp>
      <p:pic>
        <p:nvPicPr>
          <p:cNvPr id="5" name="Content Placeholder 4" descr="A screenshot of a computer&#10;&#10;Description automatically generated">
            <a:extLst>
              <a:ext uri="{FF2B5EF4-FFF2-40B4-BE49-F238E27FC236}">
                <a16:creationId xmlns:a16="http://schemas.microsoft.com/office/drawing/2014/main" id="{2149AF9B-0BA7-E17C-0349-1974A3B6AB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090" t="13791" r="33090" b="60817"/>
          <a:stretch/>
        </p:blipFill>
        <p:spPr>
          <a:xfrm>
            <a:off x="674019" y="2734056"/>
            <a:ext cx="10932354" cy="3483864"/>
          </a:xfrm>
          <a:prstGeom prst="rect">
            <a:avLst/>
          </a:prstGeom>
        </p:spPr>
      </p:pic>
    </p:spTree>
    <p:extLst>
      <p:ext uri="{BB962C8B-B14F-4D97-AF65-F5344CB8AC3E}">
        <p14:creationId xmlns:p14="http://schemas.microsoft.com/office/powerpoint/2010/main" val="3379690012"/>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578A1-2125-A23B-D4E8-199698074F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Patch partition and linear embedding</a:t>
            </a:r>
          </a:p>
        </p:txBody>
      </p:sp>
      <p:pic>
        <p:nvPicPr>
          <p:cNvPr id="5" name="Content Placeholder 4" descr="A screenshot of a computer screen&#10;&#10;Description automatically generated">
            <a:extLst>
              <a:ext uri="{FF2B5EF4-FFF2-40B4-BE49-F238E27FC236}">
                <a16:creationId xmlns:a16="http://schemas.microsoft.com/office/drawing/2014/main" id="{2A546C7D-C913-746D-579F-2A97F09F7E0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Photocopy/>
                    </a14:imgEffect>
                    <a14:imgEffect>
                      <a14:saturation sat="33000"/>
                    </a14:imgEffect>
                  </a14:imgLayer>
                </a14:imgProps>
              </a:ext>
              <a:ext uri="{28A0092B-C50C-407E-A947-70E740481C1C}">
                <a14:useLocalDpi xmlns:a14="http://schemas.microsoft.com/office/drawing/2010/main" val="0"/>
              </a:ext>
            </a:extLst>
          </a:blip>
          <a:srcRect l="4816" t="22452" r="9216" b="22420"/>
          <a:stretch/>
        </p:blipFill>
        <p:spPr>
          <a:xfrm>
            <a:off x="643467" y="1905544"/>
            <a:ext cx="10905066" cy="3933564"/>
          </a:xfrm>
          <a:prstGeom prst="rect">
            <a:avLst/>
          </a:prstGeom>
        </p:spPr>
      </p:pic>
    </p:spTree>
    <p:extLst>
      <p:ext uri="{BB962C8B-B14F-4D97-AF65-F5344CB8AC3E}">
        <p14:creationId xmlns:p14="http://schemas.microsoft.com/office/powerpoint/2010/main" val="156554730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E641-8262-D442-5680-52C976E739A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745E6FE-A260-259B-711F-84D7707216FE}"/>
              </a:ext>
            </a:extLst>
          </p:cNvPr>
          <p:cNvSpPr>
            <a:spLocks noGrp="1"/>
          </p:cNvSpPr>
          <p:nvPr>
            <p:ph idx="1"/>
          </p:nvPr>
        </p:nvSpPr>
        <p:spPr>
          <a:xfrm>
            <a:off x="838200" y="1690688"/>
            <a:ext cx="10515600" cy="4351338"/>
          </a:xfrm>
        </p:spPr>
        <p:txBody>
          <a:bodyPr>
            <a:normAutofit lnSpcReduction="10000"/>
          </a:bodyPr>
          <a:lstStyle/>
          <a:p>
            <a:r>
              <a:rPr lang="en-US" dirty="0"/>
              <a:t>This paper presents a new vision Transformer, called </a:t>
            </a:r>
            <a:r>
              <a:rPr lang="en-US" dirty="0" err="1"/>
              <a:t>Swin</a:t>
            </a:r>
            <a:r>
              <a:rPr lang="en-US" dirty="0"/>
              <a:t> Transformer, that capably serves as a general-purpose backbone for computer vision. </a:t>
            </a:r>
          </a:p>
          <a:p>
            <a:r>
              <a:rPr lang="en-US" dirty="0"/>
              <a:t>Challenges in adapting Transformer from language to vision arise from differences between the two domains, such as large variations in the scale of visual entities and the high resolution of pixels in images compared to words in text.</a:t>
            </a:r>
          </a:p>
          <a:p>
            <a:r>
              <a:rPr lang="en-US" dirty="0"/>
              <a:t>In existing Transformer-based models, tokens are all of a fixed scale, a property unsuitable for these vision applications. Another difference is the much higher resolution of pixels in images com pared to words in passages of text.</a:t>
            </a:r>
          </a:p>
        </p:txBody>
      </p:sp>
    </p:spTree>
    <p:extLst>
      <p:ext uri="{BB962C8B-B14F-4D97-AF65-F5344CB8AC3E}">
        <p14:creationId xmlns:p14="http://schemas.microsoft.com/office/powerpoint/2010/main" val="338555832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86F8F-792B-073B-0B48-CC8BEF46BF9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Swin Transformer Block</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3758CF-D295-A50E-06A2-A03D3C3C6977}"/>
              </a:ext>
            </a:extLst>
          </p:cNvPr>
          <p:cNvSpPr txBox="1"/>
          <p:nvPr/>
        </p:nvSpPr>
        <p:spPr>
          <a:xfrm>
            <a:off x="630935" y="2807208"/>
            <a:ext cx="4606083" cy="3410712"/>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r>
              <a:rPr lang="en-US" b="0" i="0" u="none" strike="noStrike" baseline="0" dirty="0" err="1"/>
              <a:t>Swin</a:t>
            </a:r>
            <a:r>
              <a:rPr lang="en-US" b="0" i="0" u="none" strike="noStrike" baseline="0" dirty="0"/>
              <a:t> Transformer block </a:t>
            </a:r>
            <a:r>
              <a:rPr lang="en-US" b="0" i="0" u="none" strike="noStrike" baseline="0" dirty="0" err="1"/>
              <a:t>Swin</a:t>
            </a:r>
            <a:r>
              <a:rPr lang="en-US" b="0" i="0" u="none" strike="noStrike" baseline="0" dirty="0"/>
              <a:t> Transformer is built by replacing the standard multi-head self attention (MSA) module in a Transformer block by a module based on shifted windows with other layers kept the same.</a:t>
            </a:r>
          </a:p>
          <a:p>
            <a:pPr indent="-228600">
              <a:lnSpc>
                <a:spcPct val="90000"/>
              </a:lnSpc>
              <a:buFont typeface="Arial" panose="020B0604020202020204" pitchFamily="34" charset="0"/>
              <a:buChar char="•"/>
            </a:pPr>
            <a:endParaRPr lang="en-US" b="0" i="0" u="none" strike="noStrike" baseline="0" dirty="0"/>
          </a:p>
          <a:p>
            <a:pPr indent="-228600">
              <a:lnSpc>
                <a:spcPct val="90000"/>
              </a:lnSpc>
              <a:spcAft>
                <a:spcPts val="600"/>
              </a:spcAft>
              <a:buFont typeface="Arial" panose="020B0604020202020204" pitchFamily="34" charset="0"/>
              <a:buChar char="•"/>
            </a:pPr>
            <a:r>
              <a:rPr lang="en-US" b="0" i="0" u="none" strike="noStrike" baseline="0" dirty="0" err="1"/>
              <a:t>Swin</a:t>
            </a:r>
            <a:r>
              <a:rPr lang="en-US" dirty="0"/>
              <a:t> </a:t>
            </a:r>
            <a:r>
              <a:rPr lang="en-US" b="0" i="0" u="none" strike="noStrike" baseline="0" dirty="0"/>
              <a:t>Transformer block consists of a shifted window based </a:t>
            </a:r>
            <a:r>
              <a:rPr lang="en-US" b="0" i="0" u="none" strike="noStrike" baseline="0" dirty="0" err="1"/>
              <a:t>MSAmodule</a:t>
            </a:r>
            <a:r>
              <a:rPr lang="en-US" b="0" i="0" u="none" strike="noStrike" baseline="0" dirty="0"/>
              <a:t>, followed by a 2-layer MLP with GELU nonlinearity in between. A </a:t>
            </a:r>
            <a:r>
              <a:rPr lang="en-US" b="0" i="0" u="none" strike="noStrike" baseline="0" dirty="0" err="1"/>
              <a:t>LayerNorm</a:t>
            </a:r>
            <a:r>
              <a:rPr lang="en-US" b="0" i="0" u="none" strike="noStrike" baseline="0" dirty="0"/>
              <a:t> (LN) layer is applied before each MSA module and each MLP, and a residual connection is applied after each module.</a:t>
            </a:r>
            <a:endParaRPr lang="en-US" dirty="0"/>
          </a:p>
          <a:p>
            <a:pPr indent="-228600">
              <a:lnSpc>
                <a:spcPct val="90000"/>
              </a:lnSpc>
              <a:spcAft>
                <a:spcPts val="600"/>
              </a:spcAft>
              <a:buFont typeface="Arial" panose="020B0604020202020204" pitchFamily="34" charset="0"/>
              <a:buChar char="•"/>
            </a:pPr>
            <a:endParaRPr lang="en-US" sz="1400" dirty="0"/>
          </a:p>
        </p:txBody>
      </p:sp>
      <p:pic>
        <p:nvPicPr>
          <p:cNvPr id="5" name="Content Placeholder 4" descr="A computer screen shot of a diagram&#10;&#10;Description automatically generated">
            <a:extLst>
              <a:ext uri="{FF2B5EF4-FFF2-40B4-BE49-F238E27FC236}">
                <a16:creationId xmlns:a16="http://schemas.microsoft.com/office/drawing/2014/main" id="{D8D5C94F-0482-29D5-46E5-34245C8EC4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9969" t="25977" r="10583" b="17088"/>
          <a:stretch/>
        </p:blipFill>
        <p:spPr>
          <a:xfrm>
            <a:off x="6096001" y="639520"/>
            <a:ext cx="4948052" cy="5381270"/>
          </a:xfrm>
          <a:prstGeom prst="rect">
            <a:avLst/>
          </a:prstGeom>
        </p:spPr>
      </p:pic>
      <p:sp>
        <p:nvSpPr>
          <p:cNvPr id="9" name="Rectangle 8">
            <a:extLst>
              <a:ext uri="{FF2B5EF4-FFF2-40B4-BE49-F238E27FC236}">
                <a16:creationId xmlns:a16="http://schemas.microsoft.com/office/drawing/2014/main" id="{C25D853F-173A-DB8D-D83E-D58CFD5A6BD9}"/>
              </a:ext>
            </a:extLst>
          </p:cNvPr>
          <p:cNvSpPr/>
          <p:nvPr/>
        </p:nvSpPr>
        <p:spPr>
          <a:xfrm>
            <a:off x="5545777" y="950026"/>
            <a:ext cx="1151906" cy="4708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305334"/>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E8DC-108A-8471-FBC8-7281B2339EA4}"/>
              </a:ext>
            </a:extLst>
          </p:cNvPr>
          <p:cNvSpPr>
            <a:spLocks noGrp="1"/>
          </p:cNvSpPr>
          <p:nvPr>
            <p:ph type="title"/>
          </p:nvPr>
        </p:nvSpPr>
        <p:spPr/>
        <p:txBody>
          <a:bodyPr/>
          <a:lstStyle/>
          <a:p>
            <a:r>
              <a:rPr lang="en-US"/>
              <a:t>Why we use a Windows MSA instead of a standard MSA?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501D90E2-0C98-F0D2-E345-047146C9DE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34545" y="1868683"/>
            <a:ext cx="4441371" cy="4441371"/>
          </a:xfrm>
        </p:spPr>
      </p:pic>
      <p:pic>
        <p:nvPicPr>
          <p:cNvPr id="7" name="Picture 6" descr="A close-up of a blue square&#10;&#10;Description automatically generated">
            <a:extLst>
              <a:ext uri="{FF2B5EF4-FFF2-40B4-BE49-F238E27FC236}">
                <a16:creationId xmlns:a16="http://schemas.microsoft.com/office/drawing/2014/main" id="{10CDDFFC-8D94-1684-093B-894711334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403" y="1868683"/>
            <a:ext cx="4441370" cy="4441370"/>
          </a:xfrm>
          <a:prstGeom prst="rect">
            <a:avLst/>
          </a:prstGeom>
        </p:spPr>
      </p:pic>
    </p:spTree>
    <p:extLst>
      <p:ext uri="{BB962C8B-B14F-4D97-AF65-F5344CB8AC3E}">
        <p14:creationId xmlns:p14="http://schemas.microsoft.com/office/powerpoint/2010/main" val="1342209271"/>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366E0C-A524-1923-CEAF-C609204ED39D}"/>
              </a:ext>
            </a:extLst>
          </p:cNvPr>
          <p:cNvSpPr>
            <a:spLocks noGrp="1"/>
          </p:cNvSpPr>
          <p:nvPr>
            <p:ph type="title"/>
          </p:nvPr>
        </p:nvSpPr>
        <p:spPr>
          <a:xfrm>
            <a:off x="5894962" y="479493"/>
            <a:ext cx="5458838" cy="1325563"/>
          </a:xfrm>
        </p:spPr>
        <p:txBody>
          <a:bodyPr>
            <a:normAutofit/>
          </a:bodyPr>
          <a:lstStyle/>
          <a:p>
            <a:r>
              <a:rPr lang="en-US">
                <a:latin typeface="+mn-lt"/>
              </a:rPr>
              <a:t>S</a:t>
            </a:r>
            <a:r>
              <a:rPr lang="en-US" b="0" i="0" u="none" strike="noStrike" baseline="0">
                <a:latin typeface="+mn-lt"/>
              </a:rPr>
              <a:t>hifted window approach</a:t>
            </a:r>
            <a:endParaRPr lang="en-US">
              <a:latin typeface="+mn-lt"/>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3C1E45D-4A98-9091-D417-234C61842935}"/>
              </a:ext>
            </a:extLst>
          </p:cNvPr>
          <p:cNvPicPr>
            <a:picLocks noChangeAspect="1"/>
          </p:cNvPicPr>
          <p:nvPr/>
        </p:nvPicPr>
        <p:blipFill rotWithShape="1">
          <a:blip r:embed="rId2">
            <a:extLst>
              <a:ext uri="{28A0092B-C50C-407E-A947-70E740481C1C}">
                <a14:useLocalDpi xmlns:a14="http://schemas.microsoft.com/office/drawing/2010/main" val="0"/>
              </a:ext>
            </a:extLst>
          </a:blip>
          <a:srcRect l="30190" t="16540" r="23956" b="52236"/>
          <a:stretch/>
        </p:blipFill>
        <p:spPr>
          <a:xfrm>
            <a:off x="46710" y="2308995"/>
            <a:ext cx="5848252" cy="22400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654417C-7133-E96F-9FE0-983C734DD918}"/>
              </a:ext>
            </a:extLst>
          </p:cNvPr>
          <p:cNvSpPr>
            <a:spLocks noGrp="1"/>
          </p:cNvSpPr>
          <p:nvPr>
            <p:ph idx="1"/>
          </p:nvPr>
        </p:nvSpPr>
        <p:spPr>
          <a:xfrm>
            <a:off x="5894962" y="1984443"/>
            <a:ext cx="5458838" cy="4192520"/>
          </a:xfrm>
        </p:spPr>
        <p:txBody>
          <a:bodyPr>
            <a:normAutofit/>
          </a:bodyPr>
          <a:lstStyle/>
          <a:p>
            <a:r>
              <a:rPr lang="en-US" sz="1800" dirty="0"/>
              <a:t>To overcome these issues, we propose a general purpose Transformer backbone, called </a:t>
            </a:r>
            <a:r>
              <a:rPr lang="en-US" sz="1800" dirty="0" err="1"/>
              <a:t>Swin</a:t>
            </a:r>
            <a:r>
              <a:rPr lang="en-US" sz="1800" dirty="0"/>
              <a:t> Transformer, which constructs hierarchical feature maps and has linear computational complexity to image size.</a:t>
            </a:r>
          </a:p>
          <a:p>
            <a:r>
              <a:rPr lang="en-US" sz="1800" dirty="0" err="1"/>
              <a:t>Swin</a:t>
            </a:r>
            <a:r>
              <a:rPr lang="en-US" sz="1800" dirty="0"/>
              <a:t> Transformer constructs a hierarchical representation by starting from small-sized patches (outlined in gray) and gradually merging neighboring patches in deeper Transformer layers. </a:t>
            </a:r>
          </a:p>
          <a:p>
            <a:r>
              <a:rPr lang="en-US" sz="1800" dirty="0"/>
              <a:t>In layer l (left), a regular window partitioning scheme is adopted, and self-attention is computed within each window. In the next layer l + 1 (right), the window partitioning is shifted, resulting in new windows. </a:t>
            </a:r>
          </a:p>
        </p:txBody>
      </p:sp>
    </p:spTree>
    <p:extLst>
      <p:ext uri="{BB962C8B-B14F-4D97-AF65-F5344CB8AC3E}">
        <p14:creationId xmlns:p14="http://schemas.microsoft.com/office/powerpoint/2010/main" val="148134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5955-4BD2-847B-96BF-E46EE6C0649A}"/>
              </a:ext>
            </a:extLst>
          </p:cNvPr>
          <p:cNvSpPr>
            <a:spLocks noGrp="1"/>
          </p:cNvSpPr>
          <p:nvPr>
            <p:ph type="title"/>
          </p:nvPr>
        </p:nvSpPr>
        <p:spPr/>
        <p:txBody>
          <a:bodyPr>
            <a:normAutofit/>
          </a:bodyPr>
          <a:lstStyle/>
          <a:p>
            <a:r>
              <a:rPr lang="en-US" sz="3600" b="0" i="0" u="none" strike="noStrike" baseline="0" dirty="0" err="1">
                <a:latin typeface="+mn-lt"/>
              </a:rPr>
              <a:t>ShiftedWindow</a:t>
            </a:r>
            <a:r>
              <a:rPr lang="en-US" sz="3600" b="0" i="0" u="none" strike="noStrike" baseline="0" dirty="0">
                <a:latin typeface="+mn-lt"/>
              </a:rPr>
              <a:t> MSA</a:t>
            </a:r>
            <a:endParaRPr lang="en-US" sz="7200" dirty="0">
              <a:latin typeface="+mn-lt"/>
            </a:endParaRPr>
          </a:p>
        </p:txBody>
      </p:sp>
      <p:pic>
        <p:nvPicPr>
          <p:cNvPr id="5" name="Content Placeholder 4" descr="A screenshot of a computer screen&#10;&#10;Description automatically generated">
            <a:extLst>
              <a:ext uri="{FF2B5EF4-FFF2-40B4-BE49-F238E27FC236}">
                <a16:creationId xmlns:a16="http://schemas.microsoft.com/office/drawing/2014/main" id="{196D72C7-CC20-91D8-AD1C-4FC4285A06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0623" y="1432264"/>
            <a:ext cx="4690753" cy="4690753"/>
          </a:xfrm>
        </p:spPr>
      </p:pic>
    </p:spTree>
    <p:extLst>
      <p:ext uri="{BB962C8B-B14F-4D97-AF65-F5344CB8AC3E}">
        <p14:creationId xmlns:p14="http://schemas.microsoft.com/office/powerpoint/2010/main" val="1366414741"/>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E4C83-59A1-E598-FF24-951C24BACC34}"/>
              </a:ext>
            </a:extLst>
          </p:cNvPr>
          <p:cNvSpPr>
            <a:spLocks noGrp="1"/>
          </p:cNvSpPr>
          <p:nvPr>
            <p:ph type="title"/>
          </p:nvPr>
        </p:nvSpPr>
        <p:spPr>
          <a:xfrm>
            <a:off x="795528" y="386930"/>
            <a:ext cx="10141799" cy="1300554"/>
          </a:xfrm>
        </p:spPr>
        <p:txBody>
          <a:bodyPr anchor="b">
            <a:normAutofit/>
          </a:bodyPr>
          <a:lstStyle/>
          <a:p>
            <a:r>
              <a:rPr lang="en-US"/>
              <a:t>Efficient batch computation for shifted configuration</a:t>
            </a:r>
          </a:p>
        </p:txBody>
      </p:sp>
      <p:sp>
        <p:nvSpPr>
          <p:cNvPr id="21" name="Rectangle 2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7012F8-1D5E-C338-1C8F-D6C7BB98F792}"/>
              </a:ext>
            </a:extLst>
          </p:cNvPr>
          <p:cNvPicPr>
            <a:picLocks noChangeAspect="1"/>
          </p:cNvPicPr>
          <p:nvPr/>
        </p:nvPicPr>
        <p:blipFill rotWithShape="1">
          <a:blip r:embed="rId3">
            <a:extLst>
              <a:ext uri="{28A0092B-C50C-407E-A947-70E740481C1C}">
                <a14:useLocalDpi xmlns:a14="http://schemas.microsoft.com/office/drawing/2010/main" val="0"/>
              </a:ext>
            </a:extLst>
          </a:blip>
          <a:srcRect l="15195" t="50000" r="51980" b="35065"/>
          <a:stretch/>
        </p:blipFill>
        <p:spPr>
          <a:xfrm>
            <a:off x="-159337" y="3567112"/>
            <a:ext cx="6659002" cy="1704243"/>
          </a:xfrm>
          <a:prstGeom prst="rect">
            <a:avLst/>
          </a:prstGeom>
        </p:spPr>
      </p:pic>
      <p:sp>
        <p:nvSpPr>
          <p:cNvPr id="3" name="Content Placeholder 2">
            <a:extLst>
              <a:ext uri="{FF2B5EF4-FFF2-40B4-BE49-F238E27FC236}">
                <a16:creationId xmlns:a16="http://schemas.microsoft.com/office/drawing/2014/main" id="{0E049F0A-ED99-FF9D-1183-8FDF2BE40B33}"/>
              </a:ext>
            </a:extLst>
          </p:cNvPr>
          <p:cNvSpPr>
            <a:spLocks noGrp="1"/>
          </p:cNvSpPr>
          <p:nvPr>
            <p:ph idx="1"/>
          </p:nvPr>
        </p:nvSpPr>
        <p:spPr>
          <a:xfrm>
            <a:off x="6406429" y="2599509"/>
            <a:ext cx="4530898" cy="3639450"/>
          </a:xfrm>
        </p:spPr>
        <p:txBody>
          <a:bodyPr anchor="ctr">
            <a:normAutofit/>
          </a:bodyPr>
          <a:lstStyle/>
          <a:p>
            <a:r>
              <a:rPr lang="en-US" sz="1700" dirty="0"/>
              <a:t>An issue with shifted window partitioning is that it will result in more windows, from [ h / M] × [ w / M ] to ([h/M] + 1) × ( [w/M ]+1) in the shifted configuration and some of the windows will be smaller than M × M.</a:t>
            </a:r>
          </a:p>
          <a:p>
            <a:r>
              <a:rPr lang="en-US" sz="1700" dirty="0"/>
              <a:t>A naive solution is to pad the smaller windows to a size of M × M and mask out the padded values when computing attention.</a:t>
            </a:r>
          </a:p>
          <a:p>
            <a:r>
              <a:rPr lang="en-US" sz="1700" dirty="0"/>
              <a:t>A more efficient batch computation approach by cyclic-shifting toward the top-left direction.</a:t>
            </a:r>
          </a:p>
        </p:txBody>
      </p:sp>
      <p:sp>
        <p:nvSpPr>
          <p:cNvPr id="25" name="Rectangle 2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74916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EEFA87-92B5-4677-E4B2-863B1AF878F7}"/>
              </a:ext>
            </a:extLst>
          </p:cNvPr>
          <p:cNvSpPr>
            <a:spLocks noGrp="1"/>
          </p:cNvSpPr>
          <p:nvPr>
            <p:ph type="title"/>
          </p:nvPr>
        </p:nvSpPr>
        <p:spPr>
          <a:xfrm>
            <a:off x="5894962" y="479493"/>
            <a:ext cx="5458838" cy="1325563"/>
          </a:xfrm>
        </p:spPr>
        <p:txBody>
          <a:bodyPr>
            <a:normAutofit/>
          </a:bodyPr>
          <a:lstStyle/>
          <a:p>
            <a:r>
              <a:rPr lang="en-US" dirty="0"/>
              <a:t> </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5EA484C-6BCF-AA27-24FE-ED8396EBF0E8}"/>
              </a:ext>
            </a:extLst>
          </p:cNvPr>
          <p:cNvPicPr>
            <a:picLocks noChangeAspect="1"/>
          </p:cNvPicPr>
          <p:nvPr/>
        </p:nvPicPr>
        <p:blipFill rotWithShape="1">
          <a:blip r:embed="rId2">
            <a:extLst>
              <a:ext uri="{28A0092B-C50C-407E-A947-70E740481C1C}">
                <a14:useLocalDpi xmlns:a14="http://schemas.microsoft.com/office/drawing/2010/main" val="0"/>
              </a:ext>
            </a:extLst>
          </a:blip>
          <a:srcRect l="53817" t="53919" r="23927" b="36629"/>
          <a:stretch/>
        </p:blipFill>
        <p:spPr>
          <a:xfrm>
            <a:off x="703182" y="2773491"/>
            <a:ext cx="4777381" cy="114127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94B2A74-90B8-6EBE-9492-4C72C3597DAB}"/>
              </a:ext>
            </a:extLst>
          </p:cNvPr>
          <p:cNvSpPr>
            <a:spLocks noGrp="1"/>
          </p:cNvSpPr>
          <p:nvPr>
            <p:ph idx="1"/>
          </p:nvPr>
        </p:nvSpPr>
        <p:spPr>
          <a:xfrm>
            <a:off x="455248" y="1872625"/>
            <a:ext cx="10050630" cy="4192520"/>
          </a:xfrm>
        </p:spPr>
        <p:txBody>
          <a:bodyPr>
            <a:normAutofit/>
          </a:bodyPr>
          <a:lstStyle/>
          <a:p>
            <a:r>
              <a:rPr lang="en-US" sz="2200" dirty="0"/>
              <a:t>Supposing each window contains M × M patches, the computational complexity of a global MSA module and a window based one on an image of h × w patches are :</a:t>
            </a:r>
          </a:p>
          <a:p>
            <a:endParaRPr lang="en-US" sz="2200" dirty="0"/>
          </a:p>
          <a:p>
            <a:endParaRPr lang="en-US" sz="2200" dirty="0"/>
          </a:p>
          <a:p>
            <a:pPr marL="0" indent="0">
              <a:buNone/>
            </a:pPr>
            <a:endParaRPr lang="en-US" sz="2200" dirty="0"/>
          </a:p>
          <a:p>
            <a:pPr marL="0" indent="0">
              <a:buNone/>
            </a:pPr>
            <a:r>
              <a:rPr lang="en-US" sz="2200" dirty="0"/>
              <a:t>      where the former is quadratic to patch number </a:t>
            </a:r>
            <a:r>
              <a:rPr lang="en-US" sz="2200" dirty="0" err="1"/>
              <a:t>hw</a:t>
            </a:r>
            <a:r>
              <a:rPr lang="en-US" sz="2200" dirty="0"/>
              <a:t>, and the latter is linear when           M is fixed (set to 7 by default).</a:t>
            </a:r>
          </a:p>
          <a:p>
            <a:pPr marL="0" indent="0">
              <a:buNone/>
            </a:pPr>
            <a:endParaRPr lang="en-US" sz="2200" dirty="0"/>
          </a:p>
        </p:txBody>
      </p:sp>
    </p:spTree>
    <p:extLst>
      <p:ext uri="{BB962C8B-B14F-4D97-AF65-F5344CB8AC3E}">
        <p14:creationId xmlns:p14="http://schemas.microsoft.com/office/powerpoint/2010/main" val="262909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AB1BF-BD6F-A35C-C8CF-8C9B3AD14B51}"/>
              </a:ext>
            </a:extLst>
          </p:cNvPr>
          <p:cNvSpPr>
            <a:spLocks noGrp="1"/>
          </p:cNvSpPr>
          <p:nvPr>
            <p:ph type="title"/>
          </p:nvPr>
        </p:nvSpPr>
        <p:spPr>
          <a:xfrm>
            <a:off x="795528" y="386930"/>
            <a:ext cx="10141799" cy="1300554"/>
          </a:xfrm>
        </p:spPr>
        <p:txBody>
          <a:bodyPr anchor="b">
            <a:normAutofit/>
          </a:bodyPr>
          <a:lstStyle/>
          <a:p>
            <a:endParaRPr lang="en-US" sz="4800"/>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5D0AEF-3EAB-1A6B-B58C-8DA38684A22F}"/>
              </a:ext>
            </a:extLst>
          </p:cNvPr>
          <p:cNvPicPr>
            <a:picLocks noChangeAspect="1"/>
          </p:cNvPicPr>
          <p:nvPr/>
        </p:nvPicPr>
        <p:blipFill rotWithShape="1">
          <a:blip r:embed="rId3"/>
          <a:srcRect l="54156" t="44502" r="24415" b="38182"/>
          <a:stretch/>
        </p:blipFill>
        <p:spPr>
          <a:xfrm>
            <a:off x="3291288" y="3283730"/>
            <a:ext cx="5150277" cy="2340983"/>
          </a:xfrm>
          <a:prstGeom prst="rect">
            <a:avLst/>
          </a:prstGeom>
        </p:spPr>
      </p:pic>
      <p:sp>
        <p:nvSpPr>
          <p:cNvPr id="3" name="Content Placeholder 2">
            <a:extLst>
              <a:ext uri="{FF2B5EF4-FFF2-40B4-BE49-F238E27FC236}">
                <a16:creationId xmlns:a16="http://schemas.microsoft.com/office/drawing/2014/main" id="{3F368514-8C95-300E-0913-8A0064D3D134}"/>
              </a:ext>
            </a:extLst>
          </p:cNvPr>
          <p:cNvSpPr>
            <a:spLocks noGrp="1"/>
          </p:cNvSpPr>
          <p:nvPr>
            <p:ph idx="1"/>
          </p:nvPr>
        </p:nvSpPr>
        <p:spPr>
          <a:xfrm>
            <a:off x="944983" y="1037207"/>
            <a:ext cx="9196543" cy="3639450"/>
          </a:xfrm>
        </p:spPr>
        <p:txBody>
          <a:bodyPr anchor="ctr">
            <a:normAutofit/>
          </a:bodyPr>
          <a:lstStyle/>
          <a:p>
            <a:r>
              <a:rPr lang="en-US" sz="2000" dirty="0"/>
              <a:t>With the shifted window partitioning approach, consecutive </a:t>
            </a:r>
            <a:r>
              <a:rPr lang="en-US" sz="2000" dirty="0" err="1"/>
              <a:t>Swin</a:t>
            </a:r>
            <a:r>
              <a:rPr lang="en-US" sz="2000" dirty="0"/>
              <a:t> Transformer blocks are computed as </a:t>
            </a:r>
          </a:p>
        </p:txBody>
      </p:sp>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42786"/>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blue square with black squares&#10;&#10;Description automatically generated">
            <a:extLst>
              <a:ext uri="{FF2B5EF4-FFF2-40B4-BE49-F238E27FC236}">
                <a16:creationId xmlns:a16="http://schemas.microsoft.com/office/drawing/2014/main" id="{EEE73B74-E719-CD9A-0D55-F8C043178077}"/>
              </a:ext>
            </a:extLst>
          </p:cNvPr>
          <p:cNvPicPr>
            <a:picLocks noChangeAspect="1"/>
          </p:cNvPicPr>
          <p:nvPr/>
        </p:nvPicPr>
        <p:blipFill rotWithShape="1">
          <a:blip r:embed="rId3">
            <a:extLst>
              <a:ext uri="{28A0092B-C50C-407E-A947-70E740481C1C}">
                <a14:useLocalDpi xmlns:a14="http://schemas.microsoft.com/office/drawing/2010/main" val="0"/>
              </a:ext>
            </a:extLst>
          </a:blip>
          <a:srcRect l="5523" t="33458" r="-771" b="5395"/>
          <a:stretch/>
        </p:blipFill>
        <p:spPr>
          <a:xfrm>
            <a:off x="6541053" y="1809162"/>
            <a:ext cx="4777381" cy="306696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3" name="Arc 2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10D7AB-288D-7FF7-9B2D-630BBB9D13DC}"/>
              </a:ext>
            </a:extLst>
          </p:cNvPr>
          <p:cNvSpPr>
            <a:spLocks noGrp="1"/>
          </p:cNvSpPr>
          <p:nvPr>
            <p:ph type="title"/>
          </p:nvPr>
        </p:nvSpPr>
        <p:spPr>
          <a:xfrm>
            <a:off x="838201" y="479493"/>
            <a:ext cx="5257800" cy="1325563"/>
          </a:xfrm>
        </p:spPr>
        <p:txBody>
          <a:bodyPr>
            <a:normAutofit/>
          </a:bodyPr>
          <a:lstStyle/>
          <a:p>
            <a:r>
              <a:rPr lang="en-US"/>
              <a:t>Patch Merging</a:t>
            </a:r>
          </a:p>
        </p:txBody>
      </p:sp>
      <p:sp>
        <p:nvSpPr>
          <p:cNvPr id="9" name="Content Placeholder 8">
            <a:extLst>
              <a:ext uri="{FF2B5EF4-FFF2-40B4-BE49-F238E27FC236}">
                <a16:creationId xmlns:a16="http://schemas.microsoft.com/office/drawing/2014/main" id="{D96E4DF6-42E4-5667-DB40-3B7634EDC40C}"/>
              </a:ext>
            </a:extLst>
          </p:cNvPr>
          <p:cNvSpPr>
            <a:spLocks noGrp="1"/>
          </p:cNvSpPr>
          <p:nvPr>
            <p:ph idx="1"/>
          </p:nvPr>
        </p:nvSpPr>
        <p:spPr>
          <a:xfrm>
            <a:off x="838201" y="1984443"/>
            <a:ext cx="5257800" cy="4192520"/>
          </a:xfrm>
        </p:spPr>
        <p:txBody>
          <a:bodyPr>
            <a:normAutofit/>
          </a:bodyPr>
          <a:lstStyle/>
          <a:p>
            <a:r>
              <a:rPr lang="en-US" sz="2200" b="0" i="0" dirty="0">
                <a:effectLst/>
                <a:latin typeface="Söhne"/>
              </a:rPr>
              <a:t>The main idea is to progressively build feature maps with lower spatial resolution but higher semantic content as you go deeper into the network.</a:t>
            </a:r>
          </a:p>
          <a:p>
            <a:r>
              <a:rPr lang="en-US" sz="2200" b="0" i="0" dirty="0">
                <a:effectLst/>
                <a:latin typeface="Söhne"/>
              </a:rPr>
              <a:t>By merging patches, you reduce the spatial dimensions of the feature maps, making the network more computationally efficient.</a:t>
            </a:r>
            <a:endParaRPr lang="en-US" sz="2200" dirty="0">
              <a:latin typeface="Söhne"/>
            </a:endParaRPr>
          </a:p>
          <a:p>
            <a:r>
              <a:rPr lang="en-US" sz="2200" b="0" i="0" dirty="0">
                <a:effectLst/>
                <a:latin typeface="Söhne"/>
              </a:rPr>
              <a:t>Merging allows the network to capture higher-level abstractions by combining the learned features from adjacent patches.</a:t>
            </a:r>
            <a:endParaRPr lang="en-US" sz="2200" dirty="0"/>
          </a:p>
        </p:txBody>
      </p:sp>
      <p:sp>
        <p:nvSpPr>
          <p:cNvPr id="6" name="TextBox 5">
            <a:extLst>
              <a:ext uri="{FF2B5EF4-FFF2-40B4-BE49-F238E27FC236}">
                <a16:creationId xmlns:a16="http://schemas.microsoft.com/office/drawing/2014/main" id="{2EA89DD8-E211-E3A1-8363-7E617ECE7B72}"/>
              </a:ext>
            </a:extLst>
          </p:cNvPr>
          <p:cNvSpPr txBox="1"/>
          <p:nvPr/>
        </p:nvSpPr>
        <p:spPr>
          <a:xfrm>
            <a:off x="7138812" y="5063363"/>
            <a:ext cx="4393378" cy="369332"/>
          </a:xfrm>
          <a:prstGeom prst="rect">
            <a:avLst/>
          </a:prstGeom>
          <a:noFill/>
        </p:spPr>
        <p:txBody>
          <a:bodyPr wrap="square" rtlCol="0">
            <a:spAutoFit/>
          </a:bodyPr>
          <a:lstStyle/>
          <a:p>
            <a:r>
              <a:rPr lang="en-US" dirty="0"/>
              <a:t>H =&gt; H /n  &amp;&amp; W =&gt; W / n &amp;&amp; C =&gt; n^2 *C  </a:t>
            </a:r>
          </a:p>
        </p:txBody>
      </p:sp>
    </p:spTree>
    <p:extLst>
      <p:ext uri="{BB962C8B-B14F-4D97-AF65-F5344CB8AC3E}">
        <p14:creationId xmlns:p14="http://schemas.microsoft.com/office/powerpoint/2010/main" val="2893281566"/>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C36F0-1AEA-3348-9A9F-E36924A3EFC4}"/>
              </a:ext>
            </a:extLst>
          </p:cNvPr>
          <p:cNvSpPr>
            <a:spLocks noGrp="1"/>
          </p:cNvSpPr>
          <p:nvPr>
            <p:ph type="title"/>
          </p:nvPr>
        </p:nvSpPr>
        <p:spPr>
          <a:xfrm>
            <a:off x="630936" y="502920"/>
            <a:ext cx="3419856" cy="1463040"/>
          </a:xfrm>
        </p:spPr>
        <p:txBody>
          <a:bodyPr anchor="ctr">
            <a:normAutofit/>
          </a:bodyPr>
          <a:lstStyle/>
          <a:p>
            <a:r>
              <a:rPr lang="en-US" sz="4800"/>
              <a:t>Architecture Variants</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3C8089-A95E-AB84-D927-E9E53026AE7B}"/>
              </a:ext>
            </a:extLst>
          </p:cNvPr>
          <p:cNvSpPr>
            <a:spLocks noGrp="1"/>
          </p:cNvSpPr>
          <p:nvPr>
            <p:ph idx="1"/>
          </p:nvPr>
        </p:nvSpPr>
        <p:spPr>
          <a:xfrm>
            <a:off x="4654295" y="502920"/>
            <a:ext cx="6894576" cy="1463040"/>
          </a:xfrm>
        </p:spPr>
        <p:txBody>
          <a:bodyPr anchor="ctr">
            <a:normAutofit/>
          </a:bodyPr>
          <a:lstStyle/>
          <a:p>
            <a:pPr marL="0" indent="0">
              <a:buNone/>
            </a:pPr>
            <a:r>
              <a:rPr lang="en-US" sz="1700"/>
              <a:t>• Swin-T: C = 96, layer numbers = {2, 2, 6, 2}</a:t>
            </a:r>
          </a:p>
          <a:p>
            <a:pPr marL="0" indent="0">
              <a:buNone/>
            </a:pPr>
            <a:r>
              <a:rPr lang="en-US" sz="1700"/>
              <a:t>• Swin-S: C = 96, layer numbers ={2, 2, 18, 2}</a:t>
            </a:r>
          </a:p>
          <a:p>
            <a:pPr marL="0" indent="0">
              <a:buNone/>
            </a:pPr>
            <a:r>
              <a:rPr lang="en-US" sz="1700"/>
              <a:t>• Swin-B: C = 128, layer numbers ={2, 2, 18, 2}</a:t>
            </a:r>
          </a:p>
          <a:p>
            <a:pPr marL="0" indent="0">
              <a:buNone/>
            </a:pPr>
            <a:r>
              <a:rPr lang="en-US" sz="1700"/>
              <a:t>• Swin-L: C = 192, layer numbers ={2, 2, 18, 2}</a:t>
            </a:r>
          </a:p>
        </p:txBody>
      </p:sp>
      <p:pic>
        <p:nvPicPr>
          <p:cNvPr id="5" name="Picture 4" descr="A screenshot of a computer&#10;&#10;Description automatically generated">
            <a:extLst>
              <a:ext uri="{FF2B5EF4-FFF2-40B4-BE49-F238E27FC236}">
                <a16:creationId xmlns:a16="http://schemas.microsoft.com/office/drawing/2014/main" id="{C1F105D6-D924-ED75-493E-6485731F25F4}"/>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15065" r="33084" b="61212"/>
          <a:stretch/>
        </p:blipFill>
        <p:spPr>
          <a:xfrm>
            <a:off x="630935" y="2637516"/>
            <a:ext cx="10917936" cy="3280149"/>
          </a:xfrm>
          <a:prstGeom prst="rect">
            <a:avLst/>
          </a:prstGeom>
        </p:spPr>
      </p:pic>
      <p:sp>
        <p:nvSpPr>
          <p:cNvPr id="6" name="Rectangle 5">
            <a:extLst>
              <a:ext uri="{FF2B5EF4-FFF2-40B4-BE49-F238E27FC236}">
                <a16:creationId xmlns:a16="http://schemas.microsoft.com/office/drawing/2014/main" id="{02139CE6-4F8F-F7A2-4315-7133155B1E48}"/>
              </a:ext>
            </a:extLst>
          </p:cNvPr>
          <p:cNvSpPr/>
          <p:nvPr/>
        </p:nvSpPr>
        <p:spPr>
          <a:xfrm>
            <a:off x="4916385" y="2744394"/>
            <a:ext cx="344384" cy="4095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8FCC843-6DFA-7B2A-5DE7-F338822BD3FD}"/>
              </a:ext>
            </a:extLst>
          </p:cNvPr>
          <p:cNvSpPr/>
          <p:nvPr/>
        </p:nvSpPr>
        <p:spPr>
          <a:xfrm>
            <a:off x="3878600" y="5508119"/>
            <a:ext cx="344384" cy="4095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22C0F2-96D3-3A76-18F0-496DF28D42DE}"/>
              </a:ext>
            </a:extLst>
          </p:cNvPr>
          <p:cNvSpPr/>
          <p:nvPr/>
        </p:nvSpPr>
        <p:spPr>
          <a:xfrm>
            <a:off x="6089903" y="5508119"/>
            <a:ext cx="344384" cy="4095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87BC9B-F3F6-BF68-C212-16BEB872CD04}"/>
              </a:ext>
            </a:extLst>
          </p:cNvPr>
          <p:cNvSpPr/>
          <p:nvPr/>
        </p:nvSpPr>
        <p:spPr>
          <a:xfrm>
            <a:off x="8301206" y="5559707"/>
            <a:ext cx="344384" cy="4095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E47F71-46A0-E2A5-6D5C-E165238E3D98}"/>
              </a:ext>
            </a:extLst>
          </p:cNvPr>
          <p:cNvSpPr/>
          <p:nvPr/>
        </p:nvSpPr>
        <p:spPr>
          <a:xfrm>
            <a:off x="10512509" y="5559707"/>
            <a:ext cx="344384" cy="4095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84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53E1C-B518-2FBA-21DC-62F5029BEB9A}"/>
              </a:ext>
            </a:extLst>
          </p:cNvPr>
          <p:cNvSpPr>
            <a:spLocks noGrp="1"/>
          </p:cNvSpPr>
          <p:nvPr>
            <p:ph type="title"/>
          </p:nvPr>
        </p:nvSpPr>
        <p:spPr>
          <a:xfrm>
            <a:off x="638882" y="639193"/>
            <a:ext cx="4218126" cy="3573516"/>
          </a:xfrm>
        </p:spPr>
        <p:txBody>
          <a:bodyPr vert="horz" lIns="91440" tIns="45720" rIns="91440" bIns="45720" rtlCol="0" anchor="b">
            <a:normAutofit/>
          </a:bodyPr>
          <a:lstStyle/>
          <a:p>
            <a:r>
              <a:rPr lang="en-US" sz="4600" kern="1200" dirty="0">
                <a:solidFill>
                  <a:schemeClr val="tx1"/>
                </a:solidFill>
                <a:latin typeface="+mj-lt"/>
                <a:ea typeface="+mj-ea"/>
                <a:cs typeface="+mj-cs"/>
              </a:rPr>
              <a:t>Image Classification on ImageNet-1K</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6FBB7C5-C9CF-3106-2CCC-320D6D37F5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800" t="15901" r="25949" b="16143"/>
          <a:stretch/>
        </p:blipFill>
        <p:spPr>
          <a:xfrm>
            <a:off x="5650673" y="-198643"/>
            <a:ext cx="4789026" cy="6973516"/>
          </a:xfrm>
          <a:prstGeom prst="rect">
            <a:avLst/>
          </a:prstGeom>
        </p:spPr>
      </p:pic>
    </p:spTree>
    <p:extLst>
      <p:ext uri="{BB962C8B-B14F-4D97-AF65-F5344CB8AC3E}">
        <p14:creationId xmlns:p14="http://schemas.microsoft.com/office/powerpoint/2010/main" val="124318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07721-0813-B345-45D1-F6BF60C48C13}"/>
              </a:ext>
            </a:extLst>
          </p:cNvPr>
          <p:cNvSpPr>
            <a:spLocks noGrp="1"/>
          </p:cNvSpPr>
          <p:nvPr>
            <p:ph type="title"/>
          </p:nvPr>
        </p:nvSpPr>
        <p:spPr>
          <a:xfrm>
            <a:off x="1282963" y="1238080"/>
            <a:ext cx="9849751" cy="1349671"/>
          </a:xfrm>
        </p:spPr>
        <p:txBody>
          <a:bodyPr anchor="b">
            <a:normAutofit/>
          </a:bodyPr>
          <a:lstStyle/>
          <a:p>
            <a:r>
              <a:rPr lang="en-US" sz="5400" dirty="0"/>
              <a:t>Self-Attention for NLP</a:t>
            </a:r>
          </a:p>
        </p:txBody>
      </p:sp>
      <p:sp>
        <p:nvSpPr>
          <p:cNvPr id="3" name="Content Placeholder 2">
            <a:extLst>
              <a:ext uri="{FF2B5EF4-FFF2-40B4-BE49-F238E27FC236}">
                <a16:creationId xmlns:a16="http://schemas.microsoft.com/office/drawing/2014/main" id="{B7CB0076-85B6-3750-9DEA-C028B939B47F}"/>
              </a:ext>
            </a:extLst>
          </p:cNvPr>
          <p:cNvSpPr>
            <a:spLocks noGrp="1"/>
          </p:cNvSpPr>
          <p:nvPr>
            <p:ph idx="1"/>
          </p:nvPr>
        </p:nvSpPr>
        <p:spPr>
          <a:xfrm>
            <a:off x="2803450" y="3185717"/>
            <a:ext cx="6810439" cy="2818148"/>
          </a:xfrm>
        </p:spPr>
        <p:txBody>
          <a:bodyPr/>
          <a:lstStyle/>
          <a:p>
            <a:pPr marL="146304" indent="-146304" defTabSz="585216">
              <a:spcBef>
                <a:spcPts val="640"/>
              </a:spcBef>
            </a:pPr>
            <a:r>
              <a:rPr lang="en-US" sz="1792" kern="1200">
                <a:solidFill>
                  <a:schemeClr val="tx1"/>
                </a:solidFill>
                <a:latin typeface="+mn-lt"/>
                <a:ea typeface="+mn-ea"/>
                <a:cs typeface="+mn-cs"/>
              </a:rPr>
              <a:t>I decided to deposit some money in the </a:t>
            </a:r>
            <a:r>
              <a:rPr lang="en-US" sz="1792" b="1" kern="1200">
                <a:solidFill>
                  <a:srgbClr val="FF0000"/>
                </a:solidFill>
                <a:latin typeface="+mn-lt"/>
                <a:ea typeface="+mn-ea"/>
                <a:cs typeface="+mn-cs"/>
              </a:rPr>
              <a:t>bank</a:t>
            </a:r>
            <a:r>
              <a:rPr lang="en-US" sz="1792" kern="1200">
                <a:solidFill>
                  <a:schemeClr val="tx1"/>
                </a:solidFill>
                <a:latin typeface="+mn-lt"/>
                <a:ea typeface="+mn-ea"/>
                <a:cs typeface="+mn-cs"/>
              </a:rPr>
              <a:t> and take a stroll along the river </a:t>
            </a:r>
            <a:r>
              <a:rPr lang="en-US" sz="1792" b="1" kern="1200">
                <a:solidFill>
                  <a:schemeClr val="accent6">
                    <a:lumMod val="75000"/>
                  </a:schemeClr>
                </a:solidFill>
                <a:latin typeface="+mn-lt"/>
                <a:ea typeface="+mn-ea"/>
                <a:cs typeface="+mn-cs"/>
              </a:rPr>
              <a:t>bank</a:t>
            </a:r>
            <a:r>
              <a:rPr lang="en-US" sz="1792" kern="1200">
                <a:solidFill>
                  <a:srgbClr val="C00000"/>
                </a:solidFill>
                <a:latin typeface="+mn-lt"/>
                <a:ea typeface="+mn-ea"/>
                <a:cs typeface="+mn-cs"/>
              </a:rPr>
              <a:t> </a:t>
            </a:r>
            <a:r>
              <a:rPr lang="en-US" sz="1792" kern="1200">
                <a:solidFill>
                  <a:schemeClr val="tx1"/>
                </a:solidFill>
                <a:latin typeface="+mn-lt"/>
                <a:ea typeface="+mn-ea"/>
                <a:cs typeface="+mn-cs"/>
              </a:rPr>
              <a:t>to enjoy the view.</a:t>
            </a:r>
          </a:p>
          <a:p>
            <a:pPr marL="146304" indent="-146304" defTabSz="585216">
              <a:spcBef>
                <a:spcPts val="640"/>
              </a:spcBef>
            </a:pPr>
            <a:endParaRPr lang="en-US" sz="1792" kern="1200">
              <a:solidFill>
                <a:schemeClr val="tx1"/>
              </a:solidFill>
              <a:latin typeface="+mn-lt"/>
              <a:ea typeface="+mn-ea"/>
              <a:cs typeface="+mn-cs"/>
            </a:endParaRPr>
          </a:p>
          <a:p>
            <a:endParaRPr lang="en-US" dirty="0"/>
          </a:p>
        </p:txBody>
      </p:sp>
      <p:sp>
        <p:nvSpPr>
          <p:cNvPr id="6" name="Arrow: Curved Down 5">
            <a:extLst>
              <a:ext uri="{FF2B5EF4-FFF2-40B4-BE49-F238E27FC236}">
                <a16:creationId xmlns:a16="http://schemas.microsoft.com/office/drawing/2014/main" id="{A8A42A57-0CAB-F13D-FB20-7F34DF1E2799}"/>
              </a:ext>
            </a:extLst>
          </p:cNvPr>
          <p:cNvSpPr/>
          <p:nvPr/>
        </p:nvSpPr>
        <p:spPr>
          <a:xfrm>
            <a:off x="5701416" y="2902912"/>
            <a:ext cx="1311862" cy="282805"/>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7" name="Arrow: Curved Up 6">
            <a:extLst>
              <a:ext uri="{FF2B5EF4-FFF2-40B4-BE49-F238E27FC236}">
                <a16:creationId xmlns:a16="http://schemas.microsoft.com/office/drawing/2014/main" id="{38A61863-26E7-32CB-7F7F-64E232EEA621}"/>
              </a:ext>
            </a:extLst>
          </p:cNvPr>
          <p:cNvSpPr/>
          <p:nvPr/>
        </p:nvSpPr>
        <p:spPr>
          <a:xfrm>
            <a:off x="3587444" y="3742503"/>
            <a:ext cx="599709" cy="284862"/>
          </a:xfrm>
          <a:prstGeom prst="curved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923062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0D6A1-9CD6-B1F4-E801-075DFA2E84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Object Detection on COCO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F5B0AAD-E8F1-1735-AFED-92E3F49CD4E1}"/>
              </a:ext>
            </a:extLst>
          </p:cNvPr>
          <p:cNvPicPr>
            <a:picLocks noGrp="1" noChangeAspect="1"/>
          </p:cNvPicPr>
          <p:nvPr>
            <p:ph idx="1"/>
          </p:nvPr>
        </p:nvPicPr>
        <p:blipFill rotWithShape="1">
          <a:blip r:embed="rId2"/>
          <a:srcRect l="25847" t="21633" r="51126" b="11777"/>
          <a:stretch/>
        </p:blipFill>
        <p:spPr>
          <a:xfrm>
            <a:off x="6282387" y="0"/>
            <a:ext cx="4215400" cy="6856982"/>
          </a:xfrm>
          <a:prstGeom prst="rect">
            <a:avLst/>
          </a:prstGeom>
        </p:spPr>
      </p:pic>
    </p:spTree>
    <p:extLst>
      <p:ext uri="{BB962C8B-B14F-4D97-AF65-F5344CB8AC3E}">
        <p14:creationId xmlns:p14="http://schemas.microsoft.com/office/powerpoint/2010/main" val="285033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750F7-A1E6-5DCE-1CB8-5EF2A7E76B8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Semantic segmentation on the ADE20K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3CB6584-30CB-328C-BFBC-34B66D2C75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721" t="17266" r="29634" b="40978"/>
          <a:stretch/>
        </p:blipFill>
        <p:spPr>
          <a:xfrm>
            <a:off x="5704132" y="640080"/>
            <a:ext cx="5114943" cy="5550408"/>
          </a:xfrm>
          <a:prstGeom prst="rect">
            <a:avLst/>
          </a:prstGeom>
        </p:spPr>
      </p:pic>
    </p:spTree>
    <p:extLst>
      <p:ext uri="{BB962C8B-B14F-4D97-AF65-F5344CB8AC3E}">
        <p14:creationId xmlns:p14="http://schemas.microsoft.com/office/powerpoint/2010/main" val="3731322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B1864-DA55-C1AE-3E31-FDBCDD3544ED}"/>
              </a:ext>
            </a:extLst>
          </p:cNvPr>
          <p:cNvSpPr>
            <a:spLocks noGrp="1"/>
          </p:cNvSpPr>
          <p:nvPr>
            <p:ph type="title"/>
          </p:nvPr>
        </p:nvSpPr>
        <p:spPr>
          <a:xfrm>
            <a:off x="5297762" y="329184"/>
            <a:ext cx="6251110" cy="1783080"/>
          </a:xfrm>
        </p:spPr>
        <p:txBody>
          <a:bodyPr anchor="b">
            <a:normAutofit/>
          </a:bodyPr>
          <a:lstStyle/>
          <a:p>
            <a:r>
              <a:rPr lang="en-US" sz="5400" dirty="0"/>
              <a:t>Conclusion</a:t>
            </a:r>
          </a:p>
        </p:txBody>
      </p:sp>
      <p:pic>
        <p:nvPicPr>
          <p:cNvPr id="5" name="Picture 4" descr="Light bulb on yellow background with sketched light beams and cord">
            <a:extLst>
              <a:ext uri="{FF2B5EF4-FFF2-40B4-BE49-F238E27FC236}">
                <a16:creationId xmlns:a16="http://schemas.microsoft.com/office/drawing/2014/main" id="{DFBF79FE-0145-090D-0319-9DDA31E65D4A}"/>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7CF575-96C7-DAD1-2D27-9D4D89198DB7}"/>
              </a:ext>
            </a:extLst>
          </p:cNvPr>
          <p:cNvSpPr>
            <a:spLocks noGrp="1"/>
          </p:cNvSpPr>
          <p:nvPr>
            <p:ph idx="1"/>
          </p:nvPr>
        </p:nvSpPr>
        <p:spPr>
          <a:xfrm>
            <a:off x="5297762" y="2706624"/>
            <a:ext cx="6251110" cy="3483864"/>
          </a:xfrm>
        </p:spPr>
        <p:txBody>
          <a:bodyPr>
            <a:normAutofit/>
          </a:bodyPr>
          <a:lstStyle/>
          <a:p>
            <a:r>
              <a:rPr lang="en-US" sz="2200" dirty="0"/>
              <a:t>This paper presents </a:t>
            </a:r>
            <a:r>
              <a:rPr lang="en-US" sz="2200" dirty="0" err="1"/>
              <a:t>Swin</a:t>
            </a:r>
            <a:r>
              <a:rPr lang="en-US" sz="2200" dirty="0"/>
              <a:t> Transformer, a new vision Transformer which produces a hierarchical feature representation and has linear computational complexity with respect to input image size. </a:t>
            </a:r>
          </a:p>
          <a:p>
            <a:r>
              <a:rPr lang="en-US" sz="2200" dirty="0" err="1"/>
              <a:t>Swin</a:t>
            </a:r>
            <a:r>
              <a:rPr lang="en-US" sz="2200" dirty="0"/>
              <a:t> Transformer achieves the state-of-the-art performance on COCO object detection and ADE20K semantic segmentation, significantly surpassing previous best methods.</a:t>
            </a:r>
          </a:p>
          <a:p>
            <a:endParaRPr lang="en-US" sz="2200" dirty="0"/>
          </a:p>
        </p:txBody>
      </p:sp>
    </p:spTree>
    <p:extLst>
      <p:ext uri="{BB962C8B-B14F-4D97-AF65-F5344CB8AC3E}">
        <p14:creationId xmlns:p14="http://schemas.microsoft.com/office/powerpoint/2010/main" val="1972973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14F1-D32E-B8C7-00D5-5455F8BC958C}"/>
              </a:ext>
            </a:extLst>
          </p:cNvPr>
          <p:cNvSpPr>
            <a:spLocks noGrp="1"/>
          </p:cNvSpPr>
          <p:nvPr>
            <p:ph type="title"/>
          </p:nvPr>
        </p:nvSpPr>
        <p:spPr/>
        <p:txBody>
          <a:bodyPr/>
          <a:lstStyle/>
          <a:p>
            <a:r>
              <a:rPr lang="en-US" dirty="0" err="1"/>
              <a:t>Bibliografie</a:t>
            </a:r>
            <a:endParaRPr lang="en-US" dirty="0"/>
          </a:p>
        </p:txBody>
      </p:sp>
      <p:sp>
        <p:nvSpPr>
          <p:cNvPr id="3" name="Content Placeholder 2">
            <a:extLst>
              <a:ext uri="{FF2B5EF4-FFF2-40B4-BE49-F238E27FC236}">
                <a16:creationId xmlns:a16="http://schemas.microsoft.com/office/drawing/2014/main" id="{9ED73B34-D3CD-3A4A-78D8-B942B6DAA41C}"/>
              </a:ext>
            </a:extLst>
          </p:cNvPr>
          <p:cNvSpPr>
            <a:spLocks noGrp="1"/>
          </p:cNvSpPr>
          <p:nvPr>
            <p:ph idx="1"/>
          </p:nvPr>
        </p:nvSpPr>
        <p:spPr/>
        <p:txBody>
          <a:bodyPr/>
          <a:lstStyle/>
          <a:p>
            <a:r>
              <a:rPr lang="en-US" dirty="0"/>
              <a:t>https://blog.csdn.net/weixin_40920183/article/details/125270483</a:t>
            </a:r>
          </a:p>
        </p:txBody>
      </p:sp>
    </p:spTree>
    <p:extLst>
      <p:ext uri="{BB962C8B-B14F-4D97-AF65-F5344CB8AC3E}">
        <p14:creationId xmlns:p14="http://schemas.microsoft.com/office/powerpoint/2010/main" val="128913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CFC664-C514-5C4B-3842-D9C5A56B53A5}"/>
              </a:ext>
            </a:extLst>
          </p:cNvPr>
          <p:cNvSpPr>
            <a:spLocks noGrp="1"/>
          </p:cNvSpPr>
          <p:nvPr>
            <p:ph type="title"/>
          </p:nvPr>
        </p:nvSpPr>
        <p:spPr>
          <a:xfrm>
            <a:off x="1137034" y="609597"/>
            <a:ext cx="9392421" cy="1330841"/>
          </a:xfrm>
        </p:spPr>
        <p:txBody>
          <a:bodyPr>
            <a:normAutofit/>
          </a:bodyPr>
          <a:lstStyle/>
          <a:p>
            <a:r>
              <a:rPr lang="en-US" dirty="0"/>
              <a:t>     </a:t>
            </a:r>
          </a:p>
        </p:txBody>
      </p:sp>
      <p:graphicFrame>
        <p:nvGraphicFramePr>
          <p:cNvPr id="16" name="Content Placeholder 2">
            <a:extLst>
              <a:ext uri="{FF2B5EF4-FFF2-40B4-BE49-F238E27FC236}">
                <a16:creationId xmlns:a16="http://schemas.microsoft.com/office/drawing/2014/main" id="{68215CCE-B5BD-57C5-5938-B42A13021E1C}"/>
              </a:ext>
            </a:extLst>
          </p:cNvPr>
          <p:cNvGraphicFramePr>
            <a:graphicFrameLocks noGrp="1"/>
          </p:cNvGraphicFramePr>
          <p:nvPr>
            <p:ph idx="1"/>
            <p:extLst>
              <p:ext uri="{D42A27DB-BD31-4B8C-83A1-F6EECF244321}">
                <p14:modId xmlns:p14="http://schemas.microsoft.com/office/powerpoint/2010/main" val="1131551839"/>
              </p:ext>
            </p:extLst>
          </p:nvPr>
        </p:nvGraphicFramePr>
        <p:xfrm>
          <a:off x="198533" y="135176"/>
          <a:ext cx="4634374" cy="482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11926B59-EF18-7FA7-FEE0-878B221DAA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3162" y="1940438"/>
            <a:ext cx="7631515" cy="462555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837231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B2B0-5AF6-F0FF-EAC4-34EE84B6A059}"/>
              </a:ext>
            </a:extLst>
          </p:cNvPr>
          <p:cNvSpPr>
            <a:spLocks noGrp="1"/>
          </p:cNvSpPr>
          <p:nvPr>
            <p:ph type="title"/>
          </p:nvPr>
        </p:nvSpPr>
        <p:spPr/>
        <p:txBody>
          <a:bodyPr/>
          <a:lstStyle/>
          <a:p>
            <a:r>
              <a:rPr lang="en-US" dirty="0"/>
              <a:t>Compute Attention Filter</a:t>
            </a:r>
          </a:p>
        </p:txBody>
      </p:sp>
      <p:pic>
        <p:nvPicPr>
          <p:cNvPr id="5" name="Content Placeholder 4" descr="A screenshot of a computer&#10;&#10;Description automatically generated">
            <a:extLst>
              <a:ext uri="{FF2B5EF4-FFF2-40B4-BE49-F238E27FC236}">
                <a16:creationId xmlns:a16="http://schemas.microsoft.com/office/drawing/2014/main" id="{F98ECA87-789B-593C-BAF0-C91D9FC8AD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5947" y="2031773"/>
            <a:ext cx="8579960" cy="4826227"/>
          </a:xfrm>
        </p:spPr>
      </p:pic>
    </p:spTree>
    <p:extLst>
      <p:ext uri="{BB962C8B-B14F-4D97-AF65-F5344CB8AC3E}">
        <p14:creationId xmlns:p14="http://schemas.microsoft.com/office/powerpoint/2010/main" val="245121847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F652FB9-F302-6EC7-2D80-CF2BBB20E9EA}"/>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Attention table</a:t>
            </a:r>
          </a:p>
        </p:txBody>
      </p:sp>
      <p:sp>
        <p:nvSpPr>
          <p:cNvPr id="10" name="Content Placeholder 9">
            <a:extLst>
              <a:ext uri="{FF2B5EF4-FFF2-40B4-BE49-F238E27FC236}">
                <a16:creationId xmlns:a16="http://schemas.microsoft.com/office/drawing/2014/main" id="{AC77FE16-9799-1257-15B9-F399FB4B6C21}"/>
              </a:ext>
            </a:extLst>
          </p:cNvPr>
          <p:cNvSpPr>
            <a:spLocks noGrp="1"/>
          </p:cNvSpPr>
          <p:nvPr>
            <p:ph idx="1"/>
          </p:nvPr>
        </p:nvSpPr>
        <p:spPr>
          <a:xfrm>
            <a:off x="497973" y="1133262"/>
            <a:ext cx="5598027" cy="393377"/>
          </a:xfrm>
        </p:spPr>
        <p:txBody>
          <a:bodyPr vert="horz" lIns="91440" tIns="45720" rIns="91440" bIns="45720" rtlCol="0">
            <a:normAutofit/>
          </a:bodyPr>
          <a:lstStyle/>
          <a:p>
            <a:pPr marL="0" indent="0">
              <a:buNone/>
            </a:pPr>
            <a:r>
              <a:rPr lang="en-US" sz="1600"/>
              <a:t>After calculating the values from the table -&gt; we scale the values</a:t>
            </a:r>
          </a:p>
        </p:txBody>
      </p:sp>
      <p:pic>
        <p:nvPicPr>
          <p:cNvPr id="5" name="Content Placeholder 4" descr="A screenshot of a computer&#10;&#10;Description automatically generated">
            <a:extLst>
              <a:ext uri="{FF2B5EF4-FFF2-40B4-BE49-F238E27FC236}">
                <a16:creationId xmlns:a16="http://schemas.microsoft.com/office/drawing/2014/main" id="{27950F58-268D-207F-4BE1-D8B7372A828C}"/>
              </a:ext>
            </a:extLst>
          </p:cNvPr>
          <p:cNvPicPr>
            <a:picLocks noChangeAspect="1"/>
          </p:cNvPicPr>
          <p:nvPr/>
        </p:nvPicPr>
        <p:blipFill rotWithShape="1">
          <a:blip r:embed="rId2">
            <a:extLst>
              <a:ext uri="{28A0092B-C50C-407E-A947-70E740481C1C}">
                <a14:useLocalDpi xmlns:a14="http://schemas.microsoft.com/office/drawing/2010/main" val="0"/>
              </a:ext>
            </a:extLst>
          </a:blip>
          <a:srcRect l="55586" t="23481" r="9401" b="24116"/>
          <a:stretch/>
        </p:blipFill>
        <p:spPr>
          <a:xfrm>
            <a:off x="3086342" y="1889089"/>
            <a:ext cx="5096652" cy="4290761"/>
          </a:xfrm>
          <a:prstGeom prst="rect">
            <a:avLst/>
          </a:prstGeom>
        </p:spPr>
      </p:pic>
      <p:sp>
        <p:nvSpPr>
          <p:cNvPr id="17" name="Freeform: Shape 16">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751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8779A-D84A-B7F3-8C77-468CD28C6DEB}"/>
              </a:ext>
            </a:extLst>
          </p:cNvPr>
          <p:cNvSpPr>
            <a:spLocks noGrp="1"/>
          </p:cNvSpPr>
          <p:nvPr>
            <p:ph type="title"/>
          </p:nvPr>
        </p:nvSpPr>
        <p:spPr>
          <a:xfrm>
            <a:off x="1255060" y="5279511"/>
            <a:ext cx="9681882" cy="739880"/>
          </a:xfrm>
          <a:prstGeom prst="ellipse">
            <a:avLst/>
          </a:prstGeom>
        </p:spPr>
        <p:txBody>
          <a:bodyPr vert="horz" lIns="91440" tIns="45720" rIns="91440" bIns="45720" rtlCol="0" anchor="b">
            <a:normAutofit/>
          </a:bodyPr>
          <a:lstStyle/>
          <a:p>
            <a:pPr algn="ctr"/>
            <a:r>
              <a:rPr lang="en-US" sz="3100" kern="1200">
                <a:solidFill>
                  <a:schemeClr val="tx1">
                    <a:lumMod val="85000"/>
                    <a:lumOff val="15000"/>
                  </a:schemeClr>
                </a:solidFill>
                <a:latin typeface="+mj-lt"/>
                <a:ea typeface="+mj-ea"/>
                <a:cs typeface="+mj-cs"/>
              </a:rPr>
              <a:t>Scaling attention score</a:t>
            </a:r>
          </a:p>
        </p:txBody>
      </p:sp>
      <p:pic>
        <p:nvPicPr>
          <p:cNvPr id="5" name="Content Placeholder 4" descr="A diagram of a multi-head attention&#10;&#10;Description automatically generated">
            <a:extLst>
              <a:ext uri="{FF2B5EF4-FFF2-40B4-BE49-F238E27FC236}">
                <a16:creationId xmlns:a16="http://schemas.microsoft.com/office/drawing/2014/main" id="{5CEFB596-8634-1938-15F9-B101B91C588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162764" y="123640"/>
            <a:ext cx="8343490" cy="4693213"/>
          </a:xfrm>
          <a:prstGeom prst="rect">
            <a:avLst/>
          </a:prstGeom>
        </p:spPr>
      </p:pic>
    </p:spTree>
    <p:extLst>
      <p:ext uri="{BB962C8B-B14F-4D97-AF65-F5344CB8AC3E}">
        <p14:creationId xmlns:p14="http://schemas.microsoft.com/office/powerpoint/2010/main" val="2115562067"/>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280E-0814-672F-127A-451D11DBACA4}"/>
              </a:ext>
            </a:extLst>
          </p:cNvPr>
          <p:cNvSpPr>
            <a:spLocks noGrp="1"/>
          </p:cNvSpPr>
          <p:nvPr>
            <p:ph type="title"/>
          </p:nvPr>
        </p:nvSpPr>
        <p:spPr/>
        <p:txBody>
          <a:bodyPr/>
          <a:lstStyle/>
          <a:p>
            <a:r>
              <a:rPr lang="en-US" dirty="0"/>
              <a:t>Apply </a:t>
            </a:r>
            <a:r>
              <a:rPr lang="en-US" dirty="0" err="1"/>
              <a:t>Softmax</a:t>
            </a:r>
            <a:r>
              <a:rPr lang="en-US" dirty="0"/>
              <a:t> filter</a:t>
            </a:r>
          </a:p>
        </p:txBody>
      </p:sp>
      <p:pic>
        <p:nvPicPr>
          <p:cNvPr id="5" name="Content Placeholder 4" descr="A diagram of a software program&#10;&#10;Description automatically generated">
            <a:extLst>
              <a:ext uri="{FF2B5EF4-FFF2-40B4-BE49-F238E27FC236}">
                <a16:creationId xmlns:a16="http://schemas.microsoft.com/office/drawing/2014/main" id="{12C579FE-FBA6-390E-028A-EDA55B8BD3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010" y="2014367"/>
            <a:ext cx="6522317" cy="3668803"/>
          </a:xfrm>
        </p:spPr>
      </p:pic>
      <p:pic>
        <p:nvPicPr>
          <p:cNvPr id="7" name="Picture 6" descr="A screenshot of a computer&#10;&#10;Description automatically generated">
            <a:extLst>
              <a:ext uri="{FF2B5EF4-FFF2-40B4-BE49-F238E27FC236}">
                <a16:creationId xmlns:a16="http://schemas.microsoft.com/office/drawing/2014/main" id="{A5AA41D4-EE91-850E-CF66-9E871FE3501E}"/>
              </a:ext>
            </a:extLst>
          </p:cNvPr>
          <p:cNvPicPr>
            <a:picLocks noChangeAspect="1"/>
          </p:cNvPicPr>
          <p:nvPr/>
        </p:nvPicPr>
        <p:blipFill rotWithShape="1">
          <a:blip r:embed="rId3">
            <a:extLst>
              <a:ext uri="{28A0092B-C50C-407E-A947-70E740481C1C}">
                <a14:useLocalDpi xmlns:a14="http://schemas.microsoft.com/office/drawing/2010/main" val="0"/>
              </a:ext>
            </a:extLst>
          </a:blip>
          <a:srcRect l="55539" t="24652" r="8575" b="17131"/>
          <a:stretch/>
        </p:blipFill>
        <p:spPr>
          <a:xfrm>
            <a:off x="7442522" y="1690688"/>
            <a:ext cx="4375230" cy="3992482"/>
          </a:xfrm>
          <a:prstGeom prst="rect">
            <a:avLst/>
          </a:prstGeom>
        </p:spPr>
      </p:pic>
      <p:sp>
        <p:nvSpPr>
          <p:cNvPr id="8" name="Arrow: Right 7">
            <a:extLst>
              <a:ext uri="{FF2B5EF4-FFF2-40B4-BE49-F238E27FC236}">
                <a16:creationId xmlns:a16="http://schemas.microsoft.com/office/drawing/2014/main" id="{E03B4512-E08E-E478-4CA6-807454DA0828}"/>
              </a:ext>
            </a:extLst>
          </p:cNvPr>
          <p:cNvSpPr/>
          <p:nvPr/>
        </p:nvSpPr>
        <p:spPr>
          <a:xfrm>
            <a:off x="6771156" y="3712858"/>
            <a:ext cx="590309" cy="2718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181E64E6-2170-0188-65DA-29A4707A154F}"/>
              </a:ext>
            </a:extLst>
          </p:cNvPr>
          <p:cNvPicPr>
            <a:picLocks noChangeAspect="1"/>
          </p:cNvPicPr>
          <p:nvPr/>
        </p:nvPicPr>
        <p:blipFill rotWithShape="1">
          <a:blip r:embed="rId4">
            <a:extLst>
              <a:ext uri="{28A0092B-C50C-407E-A947-70E740481C1C}">
                <a14:useLocalDpi xmlns:a14="http://schemas.microsoft.com/office/drawing/2010/main" val="0"/>
              </a:ext>
            </a:extLst>
          </a:blip>
          <a:srcRect l="53545" t="71224" r="30886" b="15949"/>
          <a:stretch/>
        </p:blipFill>
        <p:spPr>
          <a:xfrm>
            <a:off x="4749479" y="5006404"/>
            <a:ext cx="1460389" cy="676766"/>
          </a:xfrm>
          <a:prstGeom prst="rect">
            <a:avLst/>
          </a:prstGeom>
        </p:spPr>
      </p:pic>
    </p:spTree>
    <p:extLst>
      <p:ext uri="{BB962C8B-B14F-4D97-AF65-F5344CB8AC3E}">
        <p14:creationId xmlns:p14="http://schemas.microsoft.com/office/powerpoint/2010/main" val="100330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67A1-B961-AC9A-90E8-084718F406FE}"/>
              </a:ext>
            </a:extLst>
          </p:cNvPr>
          <p:cNvSpPr>
            <a:spLocks noGrp="1"/>
          </p:cNvSpPr>
          <p:nvPr>
            <p:ph type="title"/>
          </p:nvPr>
        </p:nvSpPr>
        <p:spPr>
          <a:xfrm>
            <a:off x="876693" y="741391"/>
            <a:ext cx="3455821" cy="1616203"/>
          </a:xfrm>
        </p:spPr>
        <p:txBody>
          <a:bodyPr anchor="b">
            <a:normAutofit/>
          </a:bodyPr>
          <a:lstStyle/>
          <a:p>
            <a:endParaRPr lang="en-US" sz="3200"/>
          </a:p>
        </p:txBody>
      </p:sp>
      <p:sp>
        <p:nvSpPr>
          <p:cNvPr id="3" name="Content Placeholder 2">
            <a:extLst>
              <a:ext uri="{FF2B5EF4-FFF2-40B4-BE49-F238E27FC236}">
                <a16:creationId xmlns:a16="http://schemas.microsoft.com/office/drawing/2014/main" id="{68A05D46-D5EB-BA69-4068-437EBDA56B3B}"/>
              </a:ext>
            </a:extLst>
          </p:cNvPr>
          <p:cNvSpPr>
            <a:spLocks noGrp="1"/>
          </p:cNvSpPr>
          <p:nvPr>
            <p:ph idx="1"/>
          </p:nvPr>
        </p:nvSpPr>
        <p:spPr>
          <a:xfrm>
            <a:off x="876693" y="2533476"/>
            <a:ext cx="3455821" cy="3447832"/>
          </a:xfrm>
        </p:spPr>
        <p:txBody>
          <a:bodyPr anchor="t">
            <a:normAutofit/>
          </a:bodyPr>
          <a:lstStyle/>
          <a:p>
            <a:endParaRPr lang="en-US" sz="2000" dirty="0"/>
          </a:p>
        </p:txBody>
      </p:sp>
      <p:pic>
        <p:nvPicPr>
          <p:cNvPr id="5" name="Picture 4" descr="A diagram of a multi-head value&#10;&#10;Description automatically generated">
            <a:extLst>
              <a:ext uri="{FF2B5EF4-FFF2-40B4-BE49-F238E27FC236}">
                <a16:creationId xmlns:a16="http://schemas.microsoft.com/office/drawing/2014/main" id="{1C8F70CE-001C-81EE-F71F-5977B79AEC75}"/>
              </a:ext>
            </a:extLst>
          </p:cNvPr>
          <p:cNvPicPr>
            <a:picLocks noChangeAspect="1"/>
          </p:cNvPicPr>
          <p:nvPr/>
        </p:nvPicPr>
        <p:blipFill rotWithShape="1">
          <a:blip r:embed="rId3">
            <a:extLst>
              <a:ext uri="{28A0092B-C50C-407E-A947-70E740481C1C}">
                <a14:useLocalDpi xmlns:a14="http://schemas.microsoft.com/office/drawing/2010/main" val="0"/>
              </a:ext>
            </a:extLst>
          </a:blip>
          <a:srcRect l="2541" t="2024"/>
          <a:stretch/>
        </p:blipFill>
        <p:spPr>
          <a:xfrm>
            <a:off x="1260091" y="716177"/>
            <a:ext cx="10014999" cy="5767750"/>
          </a:xfrm>
          <a:prstGeom prst="rect">
            <a:avLst/>
          </a:prstGeom>
        </p:spPr>
      </p:pic>
      <p:grpSp>
        <p:nvGrpSpPr>
          <p:cNvPr id="22"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1580376"/>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5751</TotalTime>
  <Words>1276</Words>
  <Application>Microsoft Office PowerPoint</Application>
  <PresentationFormat>Widescreen</PresentationFormat>
  <Paragraphs>83</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KaTeX_Main</vt:lpstr>
      <vt:lpstr>Söhne</vt:lpstr>
      <vt:lpstr>Office Theme</vt:lpstr>
      <vt:lpstr>Swin Transformer: Hierarchical Vision Transformer using Shifted Windows</vt:lpstr>
      <vt:lpstr>  </vt:lpstr>
      <vt:lpstr>Self-Attention for NLP</vt:lpstr>
      <vt:lpstr>     </vt:lpstr>
      <vt:lpstr>Compute Attention Filter</vt:lpstr>
      <vt:lpstr>Attention table</vt:lpstr>
      <vt:lpstr>Scaling attention score</vt:lpstr>
      <vt:lpstr>Apply Softmax filter</vt:lpstr>
      <vt:lpstr>PowerPoint Presentation</vt:lpstr>
      <vt:lpstr>Concatenate -&gt; Linear -&gt; Output</vt:lpstr>
      <vt:lpstr>ViT (Vision Transformer)</vt:lpstr>
      <vt:lpstr>Steps of ViT</vt:lpstr>
      <vt:lpstr>Vision transformer</vt:lpstr>
      <vt:lpstr>Linear Projection</vt:lpstr>
      <vt:lpstr>Why we need position embedding</vt:lpstr>
      <vt:lpstr>Class Embedding in Vision Transformers </vt:lpstr>
      <vt:lpstr>How we compute Queries, Keys, Vectors </vt:lpstr>
      <vt:lpstr>Overall Architecture of Swin Transformer</vt:lpstr>
      <vt:lpstr>Patch partition and linear embedding</vt:lpstr>
      <vt:lpstr>Swin Transformer Block</vt:lpstr>
      <vt:lpstr>Why we use a Windows MSA instead of a standard MSA?</vt:lpstr>
      <vt:lpstr>Shifted window approach</vt:lpstr>
      <vt:lpstr>ShiftedWindow MSA</vt:lpstr>
      <vt:lpstr>Efficient batch computation for shifted configuration</vt:lpstr>
      <vt:lpstr> </vt:lpstr>
      <vt:lpstr>PowerPoint Presentation</vt:lpstr>
      <vt:lpstr>Patch Merging</vt:lpstr>
      <vt:lpstr>Architecture Variants</vt:lpstr>
      <vt:lpstr>Image Classification on ImageNet-1K</vt:lpstr>
      <vt:lpstr>Object Detection on COCO </vt:lpstr>
      <vt:lpstr>Semantic segmentation on the ADE20K </vt:lpstr>
      <vt:lpstr>Conclusion</vt:lpstr>
      <vt:lpstr>Bibliografie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Sara-Daria Băciuţ</dc:creator>
  <cp:lastModifiedBy>Sara-Daria Băciuţ</cp:lastModifiedBy>
  <cp:revision>17</cp:revision>
  <dcterms:created xsi:type="dcterms:W3CDTF">2023-08-25T12:07:29Z</dcterms:created>
  <dcterms:modified xsi:type="dcterms:W3CDTF">2023-10-15T20:09:09Z</dcterms:modified>
</cp:coreProperties>
</file>